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59" r:id="rId3"/>
    <p:sldId id="263" r:id="rId4"/>
    <p:sldId id="260" r:id="rId5"/>
    <p:sldId id="264" r:id="rId6"/>
    <p:sldId id="269" r:id="rId7"/>
    <p:sldId id="262" r:id="rId8"/>
    <p:sldId id="270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englishfox.ru/wp-content/uploads/2018/07/strani-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597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965976" cy="908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1" y="116632"/>
            <a:ext cx="7901069" cy="64807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Global Language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Reflexing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Now I know …/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 don’t know …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Now I can …/</a:t>
            </a:r>
            <a:br>
              <a:rPr lang="en-US" sz="4400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 can’t 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038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7241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Reflexing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1.Now I can speak about how English developed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… I can speak about the importance of English nowadays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Now I know in what countries people use English as their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mother tongue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3…in what countries they use English as the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second language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4… where in the world people are interested in learning English, use it as a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language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Now I can write a paragraph about why the English and Americans sometimes can’t understand each other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6…why it is important to know English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Vocabulary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Put the letters in the right order to make a word: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t,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r, y,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c, d, o, n, 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c, u, b, l,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v, r, a, 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o, r, w, o, r, b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e, v, e, p, o, l, 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g, e, n, u, o, 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r, o, p, n, o, n, u, c, 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7. t, h, o, m, e, r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Keys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dictionary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vocabulary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borrow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develop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tongue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 pronounce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7. 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Complete the sentences with the correct form of the new words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7620000" cy="4373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</a:t>
            </a:r>
            <a:r>
              <a:rPr lang="en-US" sz="3000" dirty="0" smtClean="0"/>
              <a:t>.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Her _ _ _ _ _ _   _ _ _ _ _ _ is probable Russian.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2. English has _ _ _ _ _ _ _ _ a lot of words from other European languages.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3. His _ _ _ _ _ _ _ _ _ _ is not very large, he is only a small boy.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4. Words _ _ _ _ _ _ _  new meanings, don’t they?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5. How do you _ _ _ _ _ _ _ _ _ this word? I don’t know it.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6. When you open this well-known _ _ _ _ _ _ _ _ _ _,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ou can learn a lot about words.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Match the word combinations and their definitions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987375"/>
              </p:ext>
            </p:extLst>
          </p:nvPr>
        </p:nvGraphicFramePr>
        <p:xfrm>
          <a:off x="827584" y="1628800"/>
          <a:ext cx="7272808" cy="5051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744416"/>
              </a:tblGrid>
              <a:tr h="1080120">
                <a:tc>
                  <a:txBody>
                    <a:bodyPr/>
                    <a:lstStyle/>
                    <a:p>
                      <a:r>
                        <a:rPr lang="en-US" dirty="0" smtClean="0"/>
                        <a:t>1. An official language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a) A  means for solving world problems caused by misunderstanding</a:t>
                      </a:r>
                      <a:endParaRPr lang="ru-RU" dirty="0"/>
                    </a:p>
                  </a:txBody>
                  <a:tcPr/>
                </a:tc>
              </a:tr>
              <a:tr h="927422">
                <a:tc>
                  <a:txBody>
                    <a:bodyPr/>
                    <a:lstStyle/>
                    <a:p>
                      <a:r>
                        <a:rPr lang="en-US" dirty="0" smtClean="0"/>
                        <a:t>2. A foreign language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b) The language spoken</a:t>
                      </a:r>
                      <a:r>
                        <a:rPr lang="en-US" baseline="0" dirty="0" smtClean="0"/>
                        <a:t> at the present time</a:t>
                      </a:r>
                      <a:endParaRPr lang="ru-RU" dirty="0"/>
                    </a:p>
                  </a:txBody>
                  <a:tcPr/>
                </a:tc>
              </a:tr>
              <a:tr h="927422">
                <a:tc>
                  <a:txBody>
                    <a:bodyPr/>
                    <a:lstStyle/>
                    <a:p>
                      <a:r>
                        <a:rPr lang="en-US" dirty="0" smtClean="0"/>
                        <a:t>3. A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other tongue</a:t>
                      </a:r>
                    </a:p>
                    <a:p>
                      <a:r>
                        <a:rPr lang="en-US" dirty="0" smtClean="0"/>
                        <a:t> a native language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c) The language of communication in a country which is also used in government, schools, etc.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27422">
                <a:tc>
                  <a:txBody>
                    <a:bodyPr/>
                    <a:lstStyle/>
                    <a:p>
                      <a:r>
                        <a:rPr lang="en-US" dirty="0" smtClean="0"/>
                        <a:t>4. A modern language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d) The first language you learnt as a child</a:t>
                      </a:r>
                      <a:endParaRPr lang="ru-RU" dirty="0"/>
                    </a:p>
                  </a:txBody>
                  <a:tcPr/>
                </a:tc>
              </a:tr>
              <a:tr h="927422">
                <a:tc>
                  <a:txBody>
                    <a:bodyPr/>
                    <a:lstStyle/>
                    <a:p>
                      <a:r>
                        <a:rPr lang="en-US" dirty="0" smtClean="0"/>
                        <a:t>5. An international language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e) A non- native language taught at school, university, etc.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4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5791200" cy="93610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Watch the video and answer the questions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6400" b="0" dirty="0">
                <a:latin typeface="Times New Roman" pitchFamily="18" charset="0"/>
                <a:cs typeface="Times New Roman" pitchFamily="18" charset="0"/>
              </a:rPr>
              <a:t>. In what countries do people use English as their mother tongue?</a:t>
            </a:r>
            <a:endParaRPr lang="ru-RU" sz="6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b="0" dirty="0">
                <a:latin typeface="Times New Roman" pitchFamily="18" charset="0"/>
                <a:cs typeface="Times New Roman" pitchFamily="18" charset="0"/>
              </a:rPr>
              <a:t>2. In what countries  do people use English as the second  important language?</a:t>
            </a:r>
            <a:endParaRPr lang="ru-RU" sz="6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b="0" dirty="0">
                <a:latin typeface="Times New Roman" pitchFamily="18" charset="0"/>
                <a:cs typeface="Times New Roman" pitchFamily="18" charset="0"/>
              </a:rPr>
              <a:t>3. Who is English important for?</a:t>
            </a:r>
            <a:endParaRPr lang="ru-RU" sz="6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b="0" dirty="0">
                <a:latin typeface="Times New Roman" pitchFamily="18" charset="0"/>
                <a:cs typeface="Times New Roman" pitchFamily="18" charset="0"/>
              </a:rPr>
              <a:t>4. Why did English become very important?</a:t>
            </a:r>
            <a:endParaRPr lang="ru-RU" sz="6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b="0" dirty="0">
                <a:latin typeface="Times New Roman" pitchFamily="18" charset="0"/>
                <a:cs typeface="Times New Roman" pitchFamily="18" charset="0"/>
              </a:rPr>
              <a:t>5. Do you know Russian words which came to English?</a:t>
            </a:r>
            <a:endParaRPr lang="ru-RU" sz="6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Sable</a:t>
            </a:r>
            <a:r>
              <a:rPr lang="en-US" sz="6400" b="0" dirty="0" smtClean="0">
                <a:latin typeface="Times New Roman" pitchFamily="18" charset="0"/>
                <a:cs typeface="Times New Roman" pitchFamily="18" charset="0"/>
              </a:rPr>
              <a:t> – poetic </a:t>
            </a:r>
            <a:r>
              <a:rPr lang="en-US" sz="6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black or very dark </a:t>
            </a:r>
          </a:p>
          <a:p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Mammoth</a:t>
            </a:r>
            <a:r>
              <a:rPr lang="en-US" sz="6400" b="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extremely large</a:t>
            </a:r>
            <a:r>
              <a:rPr lang="en-US" sz="6400" b="0" dirty="0" smtClean="0">
                <a:latin typeface="Times New Roman" pitchFamily="18" charset="0"/>
                <a:cs typeface="Times New Roman" pitchFamily="18" charset="0"/>
              </a:rPr>
              <a:t>, a mammoth </a:t>
            </a:r>
            <a:r>
              <a:rPr lang="en-US" sz="6400" b="0" dirty="0" smtClean="0">
                <a:latin typeface="Times New Roman" pitchFamily="18" charset="0"/>
                <a:cs typeface="Times New Roman" pitchFamily="18" charset="0"/>
              </a:rPr>
              <a:t>task</a:t>
            </a:r>
            <a:endParaRPr lang="ru-RU" sz="6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Tsar,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tzar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, czar –</a:t>
            </a:r>
            <a:r>
              <a:rPr lang="en-US" sz="6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male ruler of Russia before 1917</a:t>
            </a:r>
            <a:endParaRPr lang="ru-RU" sz="6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Intelligentsia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6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people in a society who are most highly educated and who are most interested in new ideas and developments, especially in art, literature, or politics</a:t>
            </a:r>
            <a:endParaRPr lang="ru-RU" sz="6400" b="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Sputnik </a:t>
            </a:r>
            <a:r>
              <a:rPr lang="en-US" sz="6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satellite</a:t>
            </a:r>
            <a:endParaRPr lang="ru-RU" sz="6400" b="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Cosmonaut  </a:t>
            </a:r>
            <a:r>
              <a:rPr lang="en-US" sz="6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astronaut</a:t>
            </a:r>
            <a:endParaRPr lang="ru-RU" sz="6400" b="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Steppes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area </a:t>
            </a:r>
            <a:r>
              <a:rPr lang="en-US" sz="6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land without trees, especially an area in Russia, parts of Asia, and south east of Europe </a:t>
            </a:r>
            <a:endParaRPr lang="ru-RU" sz="6400" b="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 </a:t>
            </a:r>
            <a:endParaRPr lang="ru-RU" dirty="0"/>
          </a:p>
          <a:p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0" i="1" dirty="0"/>
              <a:t> 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6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002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England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and America are two countries separated by the same language.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Oscar Wilde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204864"/>
            <a:ext cx="6560344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9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American English words for these British nouns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478825"/>
              </p:ext>
            </p:extLst>
          </p:nvPr>
        </p:nvGraphicFramePr>
        <p:xfrm>
          <a:off x="251520" y="1628802"/>
          <a:ext cx="8496944" cy="5040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7588"/>
                <a:gridCol w="4369356"/>
              </a:tblGrid>
              <a:tr h="723142">
                <a:tc>
                  <a:txBody>
                    <a:bodyPr/>
                    <a:lstStyle/>
                    <a:p>
                      <a:pPr>
                        <a:spcBef>
                          <a:spcPts val="625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British English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25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>
                          <a:effectLst/>
                        </a:rPr>
                        <a:t>American English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4848">
                <a:tc>
                  <a:txBody>
                    <a:bodyPr/>
                    <a:lstStyle/>
                    <a:p>
                      <a:pPr>
                        <a:spcBef>
                          <a:spcPts val="625"/>
                        </a:spcBef>
                        <a:spcAft>
                          <a:spcPts val="600"/>
                        </a:spcAft>
                        <a:tabLst>
                          <a:tab pos="1450340" algn="ctr"/>
                        </a:tabLst>
                      </a:pPr>
                      <a:r>
                        <a:rPr lang="en-US" sz="1400" kern="1200" dirty="0">
                          <a:effectLst/>
                        </a:rPr>
                        <a:t>trousers	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25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142">
                <a:tc>
                  <a:txBody>
                    <a:bodyPr/>
                    <a:lstStyle/>
                    <a:p>
                      <a:pPr>
                        <a:spcBef>
                          <a:spcPts val="625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lorry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25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142">
                <a:tc>
                  <a:txBody>
                    <a:bodyPr/>
                    <a:lstStyle/>
                    <a:p>
                      <a:pPr>
                        <a:spcBef>
                          <a:spcPts val="625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>
                          <a:effectLst/>
                        </a:rPr>
                        <a:t>chips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25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142">
                <a:tc>
                  <a:txBody>
                    <a:bodyPr/>
                    <a:lstStyle/>
                    <a:p>
                      <a:pPr>
                        <a:spcBef>
                          <a:spcPts val="625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>
                          <a:effectLst/>
                        </a:rPr>
                        <a:t>car park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25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142">
                <a:tc>
                  <a:txBody>
                    <a:bodyPr/>
                    <a:lstStyle/>
                    <a:p>
                      <a:pPr>
                        <a:spcBef>
                          <a:spcPts val="625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>
                          <a:effectLst/>
                        </a:rPr>
                        <a:t>chemist’s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25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3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Homework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Ex.10, p. 80-81. Get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ready to write Dictation </a:t>
            </a:r>
            <a:r>
              <a:rPr lang="en-US" dirty="0" smtClean="0"/>
              <a:t>2.</a:t>
            </a:r>
            <a:endParaRPr lang="ru-RU" dirty="0"/>
          </a:p>
          <a:p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Ex.7, p. 83. Make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a project on the topic “British and American  English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3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345</TotalTime>
  <Words>619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Global Language</vt:lpstr>
      <vt:lpstr>Vocabulary</vt:lpstr>
      <vt:lpstr>Keys</vt:lpstr>
      <vt:lpstr>Complete the sentences with the correct form of the new words</vt:lpstr>
      <vt:lpstr>Match the word combinations and their definitions</vt:lpstr>
      <vt:lpstr>Watch the video and answer the questions </vt:lpstr>
      <vt:lpstr>England and America are two countries separated by the same language.  Oscar Wilde</vt:lpstr>
      <vt:lpstr>Write American English words for these British nouns</vt:lpstr>
      <vt:lpstr>Homework</vt:lpstr>
      <vt:lpstr>Reflexing</vt:lpstr>
      <vt:lpstr>Reflexing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57</cp:revision>
  <dcterms:created xsi:type="dcterms:W3CDTF">2022-12-12T14:26:01Z</dcterms:created>
  <dcterms:modified xsi:type="dcterms:W3CDTF">2023-04-19T20:41:21Z</dcterms:modified>
</cp:coreProperties>
</file>