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356" r:id="rId3"/>
    <p:sldId id="357" r:id="rId4"/>
    <p:sldId id="358" r:id="rId5"/>
    <p:sldId id="359" r:id="rId6"/>
    <p:sldId id="360" r:id="rId7"/>
    <p:sldId id="313" r:id="rId8"/>
    <p:sldId id="319" r:id="rId9"/>
    <p:sldId id="321" r:id="rId10"/>
    <p:sldId id="320" r:id="rId11"/>
    <p:sldId id="322" r:id="rId12"/>
    <p:sldId id="325" r:id="rId13"/>
    <p:sldId id="326" r:id="rId14"/>
    <p:sldId id="332" r:id="rId15"/>
    <p:sldId id="333" r:id="rId16"/>
    <p:sldId id="334" r:id="rId17"/>
    <p:sldId id="328" r:id="rId18"/>
    <p:sldId id="329" r:id="rId19"/>
    <p:sldId id="330" r:id="rId20"/>
    <p:sldId id="324" r:id="rId21"/>
    <p:sldId id="323" r:id="rId22"/>
    <p:sldId id="262" r:id="rId23"/>
    <p:sldId id="335" r:id="rId24"/>
    <p:sldId id="336" r:id="rId25"/>
    <p:sldId id="261" r:id="rId26"/>
    <p:sldId id="346" r:id="rId27"/>
    <p:sldId id="349" r:id="rId28"/>
    <p:sldId id="302" r:id="rId29"/>
    <p:sldId id="337" r:id="rId30"/>
    <p:sldId id="338" r:id="rId31"/>
    <p:sldId id="339" r:id="rId32"/>
    <p:sldId id="340" r:id="rId33"/>
    <p:sldId id="341" r:id="rId34"/>
    <p:sldId id="303" r:id="rId35"/>
    <p:sldId id="312" r:id="rId36"/>
    <p:sldId id="342" r:id="rId37"/>
    <p:sldId id="351" r:id="rId38"/>
    <p:sldId id="343" r:id="rId39"/>
    <p:sldId id="345" r:id="rId40"/>
    <p:sldId id="361" r:id="rId41"/>
    <p:sldId id="352" r:id="rId42"/>
    <p:sldId id="353" r:id="rId43"/>
    <p:sldId id="354" r:id="rId44"/>
    <p:sldId id="347" r:id="rId45"/>
    <p:sldId id="350" r:id="rId46"/>
    <p:sldId id="355" r:id="rId47"/>
    <p:sldId id="348" r:id="rId48"/>
    <p:sldId id="366" r:id="rId49"/>
    <p:sldId id="311" r:id="rId50"/>
    <p:sldId id="367" r:id="rId51"/>
    <p:sldId id="365" r:id="rId52"/>
    <p:sldId id="368" r:id="rId53"/>
    <p:sldId id="369" r:id="rId5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489" autoAdjust="0"/>
  </p:normalViewPr>
  <p:slideViewPr>
    <p:cSldViewPr snapToGrid="0">
      <p:cViewPr>
        <p:scale>
          <a:sx n="63" d="100"/>
          <a:sy n="63" d="100"/>
        </p:scale>
        <p:origin x="-126" y="-2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07952-7BE3-4C98-922B-798C62692ED7}" type="datetimeFigureOut">
              <a:rPr lang="ru-RU" smtClean="0"/>
              <a:t>02.04.2021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EF836C-985B-4ED2-9180-BACF7925D15C}" type="slidenum">
              <a:rPr lang="ru-RU" smtClean="0"/>
              <a:t>‹#›</a:t>
            </a:fld>
            <a:endParaRPr lang="ru-RU"/>
          </a:p>
        </p:txBody>
      </p:sp>
    </p:spTree>
    <p:extLst>
      <p:ext uri="{BB962C8B-B14F-4D97-AF65-F5344CB8AC3E}">
        <p14:creationId xmlns:p14="http://schemas.microsoft.com/office/powerpoint/2010/main" val="362511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9EF836C-985B-4ED2-9180-BACF7925D15C}" type="slidenum">
              <a:rPr lang="ru-RU" smtClean="0"/>
              <a:t>8</a:t>
            </a:fld>
            <a:endParaRPr lang="ru-RU"/>
          </a:p>
        </p:txBody>
      </p:sp>
    </p:spTree>
    <p:extLst>
      <p:ext uri="{BB962C8B-B14F-4D97-AF65-F5344CB8AC3E}">
        <p14:creationId xmlns:p14="http://schemas.microsoft.com/office/powerpoint/2010/main" val="31542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9EF836C-985B-4ED2-9180-BACF7925D15C}" type="slidenum">
              <a:rPr lang="ru-RU" smtClean="0"/>
              <a:t>15</a:t>
            </a:fld>
            <a:endParaRPr lang="ru-RU"/>
          </a:p>
        </p:txBody>
      </p:sp>
    </p:spTree>
    <p:extLst>
      <p:ext uri="{BB962C8B-B14F-4D97-AF65-F5344CB8AC3E}">
        <p14:creationId xmlns:p14="http://schemas.microsoft.com/office/powerpoint/2010/main" val="100662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9EF836C-985B-4ED2-9180-BACF7925D15C}" type="slidenum">
              <a:rPr lang="ru-RU" smtClean="0"/>
              <a:t>20</a:t>
            </a:fld>
            <a:endParaRPr lang="ru-RU"/>
          </a:p>
        </p:txBody>
      </p:sp>
    </p:spTree>
    <p:extLst>
      <p:ext uri="{BB962C8B-B14F-4D97-AF65-F5344CB8AC3E}">
        <p14:creationId xmlns:p14="http://schemas.microsoft.com/office/powerpoint/2010/main" val="229562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9EF836C-985B-4ED2-9180-BACF7925D15C}" type="slidenum">
              <a:rPr lang="ru-RU" smtClean="0"/>
              <a:t>44</a:t>
            </a:fld>
            <a:endParaRPr lang="ru-RU"/>
          </a:p>
        </p:txBody>
      </p:sp>
    </p:spTree>
    <p:extLst>
      <p:ext uri="{BB962C8B-B14F-4D97-AF65-F5344CB8AC3E}">
        <p14:creationId xmlns:p14="http://schemas.microsoft.com/office/powerpoint/2010/main" val="230255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9EF836C-985B-4ED2-9180-BACF7925D15C}" type="slidenum">
              <a:rPr lang="ru-RU" smtClean="0"/>
              <a:t>45</a:t>
            </a:fld>
            <a:endParaRPr lang="ru-RU"/>
          </a:p>
        </p:txBody>
      </p:sp>
    </p:spTree>
    <p:extLst>
      <p:ext uri="{BB962C8B-B14F-4D97-AF65-F5344CB8AC3E}">
        <p14:creationId xmlns:p14="http://schemas.microsoft.com/office/powerpoint/2010/main" val="247182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C01F1F7-03B7-4F07-9ECF-1FF26A21CCAD}" type="datetimeFigureOut">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370925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C01F1F7-03B7-4F07-9ECF-1FF26A21CCAD}" type="datetimeFigureOut">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155746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C01F1F7-03B7-4F07-9ECF-1FF26A21CCAD}" type="datetimeFigureOut">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2157363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914400" y="768350"/>
            <a:ext cx="103632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914400" y="1981200"/>
            <a:ext cx="508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6197600" y="1981200"/>
            <a:ext cx="508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914400" y="4114800"/>
            <a:ext cx="508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6197600" y="4114800"/>
            <a:ext cx="508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31"/>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32"/>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33"/>
          <p:cNvSpPr>
            <a:spLocks noGrp="1" noChangeArrowheads="1"/>
          </p:cNvSpPr>
          <p:nvPr>
            <p:ph type="sldNum" sz="quarter" idx="12"/>
          </p:nvPr>
        </p:nvSpPr>
        <p:spPr>
          <a:ln/>
        </p:spPr>
        <p:txBody>
          <a:bodyPr/>
          <a:lstStyle>
            <a:lvl1pPr>
              <a:defRPr/>
            </a:lvl1pPr>
          </a:lstStyle>
          <a:p>
            <a:pPr>
              <a:defRPr/>
            </a:pPr>
            <a:fld id="{BB48CC3C-DA6A-4AAE-96D7-BC9C9426CA85}" type="slidenum">
              <a:rPr lang="ru-RU" altLang="ru-RU"/>
              <a:pPr>
                <a:defRPr/>
              </a:pPr>
              <a:t>‹#›</a:t>
            </a:fld>
            <a:endParaRPr lang="ru-RU" altLang="ru-RU"/>
          </a:p>
        </p:txBody>
      </p:sp>
    </p:spTree>
    <p:extLst>
      <p:ext uri="{BB962C8B-B14F-4D97-AF65-F5344CB8AC3E}">
        <p14:creationId xmlns:p14="http://schemas.microsoft.com/office/powerpoint/2010/main" val="349378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C01F1F7-03B7-4F07-9ECF-1FF26A21CCAD}" type="datetimeFigureOut">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124114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C01F1F7-03B7-4F07-9ECF-1FF26A21CCAD}" type="datetimeFigureOut">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371249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C01F1F7-03B7-4F07-9ECF-1FF26A21CCAD}" type="datetimeFigureOut">
              <a:rPr lang="ru-RU" smtClean="0"/>
              <a:t>02.04.2021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64965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C01F1F7-03B7-4F07-9ECF-1FF26A21CCAD}" type="datetimeFigureOut">
              <a:rPr lang="ru-RU" smtClean="0"/>
              <a:t>02.04.2021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2159612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C01F1F7-03B7-4F07-9ECF-1FF26A21CCAD}" type="datetimeFigureOut">
              <a:rPr lang="ru-RU" smtClean="0"/>
              <a:t>02.04.2021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3191195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C01F1F7-03B7-4F07-9ECF-1FF26A21CCAD}" type="datetimeFigureOut">
              <a:rPr lang="ru-RU" smtClean="0"/>
              <a:t>02.04.2021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332171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C01F1F7-03B7-4F07-9ECF-1FF26A21CCAD}" type="datetimeFigureOut">
              <a:rPr lang="ru-RU" smtClean="0"/>
              <a:t>02.04.2021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426903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C01F1F7-03B7-4F07-9ECF-1FF26A21CCAD}" type="datetimeFigureOut">
              <a:rPr lang="ru-RU" smtClean="0"/>
              <a:t>02.04.2021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FA9DB-31E3-4448-960C-C33A8CB11053}" type="slidenum">
              <a:rPr lang="ru-RU" smtClean="0"/>
              <a:t>‹#›</a:t>
            </a:fld>
            <a:endParaRPr lang="ru-RU"/>
          </a:p>
        </p:txBody>
      </p:sp>
    </p:spTree>
    <p:extLst>
      <p:ext uri="{BB962C8B-B14F-4D97-AF65-F5344CB8AC3E}">
        <p14:creationId xmlns:p14="http://schemas.microsoft.com/office/powerpoint/2010/main" val="1557341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1F1F7-03B7-4F07-9ECF-1FF26A21CCAD}" type="datetimeFigureOut">
              <a:rPr lang="ru-RU" smtClean="0"/>
              <a:t>02.04.2021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A9DB-31E3-4448-960C-C33A8CB11053}" type="slidenum">
              <a:rPr lang="ru-RU" smtClean="0"/>
              <a:t>‹#›</a:t>
            </a:fld>
            <a:endParaRPr lang="ru-RU"/>
          </a:p>
        </p:txBody>
      </p:sp>
    </p:spTree>
    <p:extLst>
      <p:ext uri="{BB962C8B-B14F-4D97-AF65-F5344CB8AC3E}">
        <p14:creationId xmlns:p14="http://schemas.microsoft.com/office/powerpoint/2010/main" val="380419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upload.wikimedia.org/wikipedia/commons/d/d3/Gavrilloprincip.jpg"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dirty="0" smtClean="0"/>
              <a:t>МБОУ лицей </a:t>
            </a:r>
            <a:br>
              <a:rPr lang="ru-RU" sz="3200" dirty="0" smtClean="0"/>
            </a:br>
            <a:r>
              <a:rPr lang="ru-RU" dirty="0" smtClean="0"/>
              <a:t>Методическая работа</a:t>
            </a:r>
            <a:endParaRPr lang="ru-RU" dirty="0"/>
          </a:p>
        </p:txBody>
      </p:sp>
      <p:sp>
        <p:nvSpPr>
          <p:cNvPr id="3" name="Объект 2"/>
          <p:cNvSpPr>
            <a:spLocks noGrp="1"/>
          </p:cNvSpPr>
          <p:nvPr>
            <p:ph idx="1"/>
          </p:nvPr>
        </p:nvSpPr>
        <p:spPr>
          <a:xfrm>
            <a:off x="716902" y="2357470"/>
            <a:ext cx="10515600" cy="4351338"/>
          </a:xfrm>
        </p:spPr>
        <p:txBody>
          <a:bodyPr/>
          <a:lstStyle/>
          <a:p>
            <a:pPr marL="0" indent="0">
              <a:buNone/>
            </a:pPr>
            <a:r>
              <a:rPr lang="ru-RU" dirty="0" smtClean="0"/>
              <a:t>«Изучение военной тематики в курсе истории России в школе».</a:t>
            </a:r>
          </a:p>
          <a:p>
            <a:endParaRPr lang="ru-RU" dirty="0"/>
          </a:p>
          <a:p>
            <a:pPr marL="0" indent="0" algn="ctr">
              <a:buNone/>
            </a:pPr>
            <a:r>
              <a:rPr lang="ru-RU" dirty="0" smtClean="0"/>
              <a:t>Учитель</a:t>
            </a:r>
            <a:br>
              <a:rPr lang="ru-RU" dirty="0" smtClean="0"/>
            </a:br>
            <a:r>
              <a:rPr lang="ru-RU" dirty="0" smtClean="0"/>
              <a:t> </a:t>
            </a:r>
            <a:r>
              <a:rPr lang="ru-RU" dirty="0" err="1" smtClean="0"/>
              <a:t>Паперис</a:t>
            </a:r>
            <a:r>
              <a:rPr lang="ru-RU" dirty="0" smtClean="0"/>
              <a:t> Александр Викторович</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Лобня 2021</a:t>
            </a:r>
          </a:p>
          <a:p>
            <a:endParaRPr lang="ru-RU" dirty="0"/>
          </a:p>
        </p:txBody>
      </p:sp>
    </p:spTree>
    <p:extLst>
      <p:ext uri="{BB962C8B-B14F-4D97-AF65-F5344CB8AC3E}">
        <p14:creationId xmlns:p14="http://schemas.microsoft.com/office/powerpoint/2010/main" val="2175480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Уровень готовности вооружённых сил </a:t>
            </a:r>
            <a:r>
              <a:rPr lang="ru-RU" b="1" dirty="0" smtClean="0"/>
              <a:t>противоборствующих сторон, </a:t>
            </a:r>
            <a:r>
              <a:rPr lang="ru-RU" b="1" dirty="0"/>
              <a:t>соотношение сил. </a:t>
            </a:r>
            <a:r>
              <a:rPr lang="ru-RU" dirty="0"/>
              <a:t/>
            </a:r>
            <a:br>
              <a:rPr lang="ru-RU" dirty="0"/>
            </a:br>
            <a:endParaRPr lang="ru-RU" dirty="0"/>
          </a:p>
        </p:txBody>
      </p:sp>
      <p:sp>
        <p:nvSpPr>
          <p:cNvPr id="3" name="Объект 2"/>
          <p:cNvSpPr>
            <a:spLocks noGrp="1"/>
          </p:cNvSpPr>
          <p:nvPr>
            <p:ph idx="1"/>
          </p:nvPr>
        </p:nvSpPr>
        <p:spPr/>
        <p:txBody>
          <a:bodyPr/>
          <a:lstStyle/>
          <a:p>
            <a:r>
              <a:rPr lang="ru-RU" dirty="0" smtClean="0">
                <a:solidFill>
                  <a:schemeClr val="accent4"/>
                </a:solidFill>
              </a:rPr>
              <a:t>На этом этапе изучаются документы, источники, статистические данные.  Ученики имеют возможность по документам сравнить военные возможности ведущих  стран и в первую очередь России. </a:t>
            </a:r>
            <a:r>
              <a:rPr lang="ru-RU" dirty="0" smtClean="0"/>
              <a:t>Исходя из этого старшеклассники делают выводы о уровне готовности стран к войне в экономическом, военном, идеологическом плане и приходят к заключению о том почему именно та или иная страна первой начала войну, подыскав удобный для этого предлог.</a:t>
            </a:r>
            <a:br>
              <a:rPr lang="ru-RU" dirty="0" smtClean="0"/>
            </a:br>
            <a:r>
              <a:rPr lang="ru-RU" dirty="0" smtClean="0"/>
              <a:t>Так Германия,  первой закончив подготовку к  1 мировой войне, решила развязать её как можно быстрей, когда   противники не были достаточно сильны на тот  момент.</a:t>
            </a:r>
            <a:endParaRPr lang="ru-RU" dirty="0"/>
          </a:p>
        </p:txBody>
      </p:sp>
    </p:spTree>
    <p:extLst>
      <p:ext uri="{BB962C8B-B14F-4D97-AF65-F5344CB8AC3E}">
        <p14:creationId xmlns:p14="http://schemas.microsoft.com/office/powerpoint/2010/main" val="381274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07572" y="443139"/>
            <a:ext cx="10515600" cy="1712232"/>
          </a:xfrm>
        </p:spPr>
        <p:txBody>
          <a:bodyPr>
            <a:normAutofit/>
          </a:bodyPr>
          <a:lstStyle/>
          <a:p>
            <a:r>
              <a:rPr lang="ru-RU" dirty="0" smtClean="0"/>
              <a:t>Так СССР решил начать войну   в </a:t>
            </a:r>
            <a:r>
              <a:rPr lang="ru-RU" dirty="0"/>
              <a:t>н</a:t>
            </a:r>
            <a:r>
              <a:rPr lang="ru-RU" dirty="0" smtClean="0"/>
              <a:t>оябре 1939 году с Финляндией, имея  заметное преимущество и на земле, на море и на суше.</a:t>
            </a:r>
            <a:br>
              <a:rPr lang="ru-RU" dirty="0" smtClean="0"/>
            </a:br>
            <a:r>
              <a:rPr lang="ru-RU" dirty="0" smtClean="0"/>
              <a:t> Составление сравнительных таблиц  даёт прекрасную информацию о силе противоборствующих сторон.</a:t>
            </a:r>
            <a:endParaRPr lang="ru-RU" dirty="0"/>
          </a:p>
        </p:txBody>
      </p:sp>
      <p:graphicFrame>
        <p:nvGraphicFramePr>
          <p:cNvPr id="4" name="Group 142"/>
          <p:cNvGraphicFramePr>
            <a:graphicFrameLocks/>
          </p:cNvGraphicFramePr>
          <p:nvPr>
            <p:extLst>
              <p:ext uri="{D42A27DB-BD31-4B8C-83A1-F6EECF244321}">
                <p14:modId xmlns:p14="http://schemas.microsoft.com/office/powerpoint/2010/main" val="3575953212"/>
              </p:ext>
            </p:extLst>
          </p:nvPr>
        </p:nvGraphicFramePr>
        <p:xfrm>
          <a:off x="620487" y="2383970"/>
          <a:ext cx="10907483" cy="4288972"/>
        </p:xfrm>
        <a:graphic>
          <a:graphicData uri="http://schemas.openxmlformats.org/drawingml/2006/table">
            <a:tbl>
              <a:tblPr/>
              <a:tblGrid>
                <a:gridCol w="3636496">
                  <a:extLst>
                    <a:ext uri="{9D8B030D-6E8A-4147-A177-3AD203B41FA5}">
                      <a16:colId xmlns:a16="http://schemas.microsoft.com/office/drawing/2014/main" xmlns="" val="1084183572"/>
                    </a:ext>
                  </a:extLst>
                </a:gridCol>
                <a:gridCol w="3634492">
                  <a:extLst>
                    <a:ext uri="{9D8B030D-6E8A-4147-A177-3AD203B41FA5}">
                      <a16:colId xmlns:a16="http://schemas.microsoft.com/office/drawing/2014/main" xmlns="" val="641183920"/>
                    </a:ext>
                  </a:extLst>
                </a:gridCol>
                <a:gridCol w="3636495">
                  <a:extLst>
                    <a:ext uri="{9D8B030D-6E8A-4147-A177-3AD203B41FA5}">
                      <a16:colId xmlns:a16="http://schemas.microsoft.com/office/drawing/2014/main" xmlns="" val="4287169968"/>
                    </a:ext>
                  </a:extLst>
                </a:gridCol>
              </a:tblGrid>
              <a:tr h="658403">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ru-RU" altLang="ru-RU" sz="2000" b="0" i="0" u="none" strike="noStrike" cap="none" normalizeH="0" baseline="0" dirty="0" smtClean="0">
                        <a:ln>
                          <a:noFill/>
                        </a:ln>
                        <a:solidFill>
                          <a:schemeClr val="tx1"/>
                        </a:solidFill>
                        <a:effectLst/>
                        <a:latin typeface="Tahoma" panose="020B0604030504040204" pitchFamily="34" charset="0"/>
                      </a:endParaRPr>
                    </a:p>
                  </a:txBody>
                  <a:tcPr marT="45725" marB="4572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dirty="0" smtClean="0">
                          <a:ln>
                            <a:noFill/>
                          </a:ln>
                          <a:solidFill>
                            <a:schemeClr val="tx1"/>
                          </a:solidFill>
                          <a:effectLst/>
                          <a:latin typeface="Tahoma" panose="020B0604030504040204" pitchFamily="34" charset="0"/>
                        </a:rPr>
                        <a:t>СССР</a:t>
                      </a:r>
                    </a:p>
                  </a:txBody>
                  <a:tcPr marT="45725" marB="4572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Финляндия</a:t>
                      </a:r>
                    </a:p>
                  </a:txBody>
                  <a:tcPr marT="45725" marB="4572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xmlns="" val="2346371655"/>
                  </a:ext>
                </a:extLst>
              </a:tr>
              <a:tr h="577289">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Население</a:t>
                      </a:r>
                    </a:p>
                  </a:txBody>
                  <a:tcPr marT="45725" marB="4572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173</a:t>
                      </a:r>
                    </a:p>
                  </a:txBody>
                  <a:tcPr marT="45725" marB="4572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3,5</a:t>
                      </a:r>
                    </a:p>
                  </a:txBody>
                  <a:tcPr marT="45725" marB="4572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xmlns="" val="3262543561"/>
                  </a:ext>
                </a:extLst>
              </a:tr>
              <a:tr h="500758">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Армия</a:t>
                      </a:r>
                    </a:p>
                  </a:txBody>
                  <a:tcPr marT="45725" marB="4572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450 - 960</a:t>
                      </a:r>
                    </a:p>
                  </a:txBody>
                  <a:tcPr marT="45725" marB="4572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300 - 400</a:t>
                      </a:r>
                    </a:p>
                  </a:txBody>
                  <a:tcPr marT="45725" marB="4572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xmlns="" val="2109972759"/>
                  </a:ext>
                </a:extLst>
              </a:tr>
              <a:tr h="500758">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Танки</a:t>
                      </a:r>
                    </a:p>
                  </a:txBody>
                  <a:tcPr marT="45725" marB="4572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1500</a:t>
                      </a:r>
                    </a:p>
                  </a:txBody>
                  <a:tcPr marT="45725" marB="4572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60</a:t>
                      </a:r>
                    </a:p>
                  </a:txBody>
                  <a:tcPr marT="45725" marB="4572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xmlns="" val="1456358718"/>
                  </a:ext>
                </a:extLst>
              </a:tr>
              <a:tr h="500758">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Арт. Орудия</a:t>
                      </a:r>
                    </a:p>
                  </a:txBody>
                  <a:tcPr marT="45725" marB="4572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2759</a:t>
                      </a:r>
                    </a:p>
                  </a:txBody>
                  <a:tcPr marT="45725" marB="4572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dirty="0" smtClean="0">
                          <a:ln>
                            <a:noFill/>
                          </a:ln>
                          <a:solidFill>
                            <a:schemeClr val="tx1"/>
                          </a:solidFill>
                          <a:effectLst/>
                          <a:latin typeface="Tahoma" panose="020B0604030504040204" pitchFamily="34" charset="0"/>
                        </a:rPr>
                        <a:t>530</a:t>
                      </a:r>
                    </a:p>
                  </a:txBody>
                  <a:tcPr marT="45725" marB="4572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xmlns="" val="1808257899"/>
                  </a:ext>
                </a:extLst>
              </a:tr>
              <a:tr h="500758">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самолёты</a:t>
                      </a:r>
                    </a:p>
                  </a:txBody>
                  <a:tcPr marT="45725" marB="4572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2446</a:t>
                      </a:r>
                    </a:p>
                  </a:txBody>
                  <a:tcPr marT="45725" marB="4572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270</a:t>
                      </a:r>
                    </a:p>
                  </a:txBody>
                  <a:tcPr marT="45725" marB="4572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xmlns="" val="3150621056"/>
                  </a:ext>
                </a:extLst>
              </a:tr>
              <a:tr h="1050248">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флот</a:t>
                      </a:r>
                    </a:p>
                  </a:txBody>
                  <a:tcPr marT="45725" marB="4572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smtClean="0">
                          <a:ln>
                            <a:noFill/>
                          </a:ln>
                          <a:solidFill>
                            <a:schemeClr val="tx1"/>
                          </a:solidFill>
                          <a:effectLst/>
                          <a:latin typeface="Tahoma" panose="020B0604030504040204" pitchFamily="34" charset="0"/>
                        </a:rPr>
                        <a:t>2 линкора, 1 крейсер, 2 лидера, 11 зсминцев, 64 торпед. Катера, 49 подлодок</a:t>
                      </a:r>
                    </a:p>
                  </a:txBody>
                  <a:tcPr marT="45725" marB="4572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sz="2800">
                          <a:solidFill>
                            <a:schemeClr val="tx1"/>
                          </a:solidFill>
                          <a:latin typeface="Tahoma" panose="020B0604030504040204" pitchFamily="34" charset="0"/>
                        </a:defRPr>
                      </a:lvl1pPr>
                      <a:lvl2pPr>
                        <a:spcBef>
                          <a:spcPct val="20000"/>
                        </a:spcBef>
                        <a:buSzPct val="80000"/>
                        <a:defRPr sz="2400">
                          <a:solidFill>
                            <a:schemeClr val="tx1"/>
                          </a:solidFill>
                          <a:latin typeface="Tahoma" panose="020B0604030504040204" pitchFamily="34" charset="0"/>
                        </a:defRPr>
                      </a:lvl2pPr>
                      <a:lvl3pPr>
                        <a:spcBef>
                          <a:spcPct val="20000"/>
                        </a:spcBef>
                        <a:buSzPct val="70000"/>
                        <a:defRPr sz="2000">
                          <a:solidFill>
                            <a:schemeClr val="tx1"/>
                          </a:solidFill>
                          <a:latin typeface="Tahoma" panose="020B0604030504040204" pitchFamily="34" charset="0"/>
                        </a:defRPr>
                      </a:lvl3pPr>
                      <a:lvl4pPr>
                        <a:spcBef>
                          <a:spcPct val="20000"/>
                        </a:spcBef>
                        <a:buSzPct val="70000"/>
                        <a:defRPr>
                          <a:solidFill>
                            <a:schemeClr val="tx1"/>
                          </a:solidFill>
                          <a:latin typeface="Tahoma" panose="020B0604030504040204" pitchFamily="34" charset="0"/>
                        </a:defRPr>
                      </a:lvl4pPr>
                      <a:lvl5pPr>
                        <a:spcBef>
                          <a:spcPct val="20000"/>
                        </a:spcBef>
                        <a:buSzPct val="70000"/>
                        <a:defRPr>
                          <a:solidFill>
                            <a:schemeClr val="tx1"/>
                          </a:solidFill>
                          <a:latin typeface="Tahoma" panose="020B0604030504040204" pitchFamily="34" charset="0"/>
                        </a:defRPr>
                      </a:lvl5pPr>
                      <a:lvl6pPr fontAlgn="base">
                        <a:spcBef>
                          <a:spcPct val="20000"/>
                        </a:spcBef>
                        <a:spcAft>
                          <a:spcPct val="0"/>
                        </a:spcAft>
                        <a:buSzPct val="70000"/>
                        <a:defRPr>
                          <a:solidFill>
                            <a:schemeClr val="tx1"/>
                          </a:solidFill>
                          <a:latin typeface="Tahoma" panose="020B0604030504040204" pitchFamily="34" charset="0"/>
                        </a:defRPr>
                      </a:lvl6pPr>
                      <a:lvl7pPr fontAlgn="base">
                        <a:spcBef>
                          <a:spcPct val="20000"/>
                        </a:spcBef>
                        <a:spcAft>
                          <a:spcPct val="0"/>
                        </a:spcAft>
                        <a:buSzPct val="70000"/>
                        <a:defRPr>
                          <a:solidFill>
                            <a:schemeClr val="tx1"/>
                          </a:solidFill>
                          <a:latin typeface="Tahoma" panose="020B0604030504040204" pitchFamily="34" charset="0"/>
                        </a:defRPr>
                      </a:lvl7pPr>
                      <a:lvl8pPr fontAlgn="base">
                        <a:spcBef>
                          <a:spcPct val="20000"/>
                        </a:spcBef>
                        <a:spcAft>
                          <a:spcPct val="0"/>
                        </a:spcAft>
                        <a:buSzPct val="70000"/>
                        <a:defRPr>
                          <a:solidFill>
                            <a:schemeClr val="tx1"/>
                          </a:solidFill>
                          <a:latin typeface="Tahoma" panose="020B0604030504040204" pitchFamily="34" charset="0"/>
                        </a:defRPr>
                      </a:lvl8pPr>
                      <a:lvl9pPr fontAlgn="base">
                        <a:spcBef>
                          <a:spcPct val="20000"/>
                        </a:spcBef>
                        <a:spcAft>
                          <a:spcPct val="0"/>
                        </a:spcAft>
                        <a:buSzPct val="70000"/>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ru-RU" altLang="ru-RU" sz="2000" b="0" i="0" u="none" strike="noStrike" cap="none" normalizeH="0" baseline="0" dirty="0" smtClean="0">
                          <a:ln>
                            <a:noFill/>
                          </a:ln>
                          <a:solidFill>
                            <a:schemeClr val="tx1"/>
                          </a:solidFill>
                          <a:effectLst/>
                          <a:latin typeface="Tahoma" panose="020B0604030504040204" pitchFamily="34" charset="0"/>
                        </a:rPr>
                        <a:t>2 берег. Броненосца, 4 канонерки, 7 </a:t>
                      </a:r>
                      <a:r>
                        <a:rPr kumimoji="0" lang="ru-RU" altLang="ru-RU" sz="2000" b="0" i="0" u="none" strike="noStrike" cap="none" normalizeH="0" baseline="0" dirty="0" err="1" smtClean="0">
                          <a:ln>
                            <a:noFill/>
                          </a:ln>
                          <a:solidFill>
                            <a:schemeClr val="tx1"/>
                          </a:solidFill>
                          <a:effectLst/>
                          <a:latin typeface="Tahoma" panose="020B0604030504040204" pitchFamily="34" charset="0"/>
                        </a:rPr>
                        <a:t>торп</a:t>
                      </a:r>
                      <a:r>
                        <a:rPr kumimoji="0" lang="ru-RU" altLang="ru-RU" sz="2000" b="0" i="0" u="none" strike="noStrike" cap="none" normalizeH="0" baseline="0" dirty="0" smtClean="0">
                          <a:ln>
                            <a:noFill/>
                          </a:ln>
                          <a:solidFill>
                            <a:schemeClr val="tx1"/>
                          </a:solidFill>
                          <a:effectLst/>
                          <a:latin typeface="Tahoma" panose="020B0604030504040204" pitchFamily="34" charset="0"/>
                        </a:rPr>
                        <a:t>. Катеров, 5 подлодок</a:t>
                      </a:r>
                    </a:p>
                  </a:txBody>
                  <a:tcPr marT="45725" marB="4572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xmlns="" val="309287329"/>
                  </a:ext>
                </a:extLst>
              </a:tr>
            </a:tbl>
          </a:graphicData>
        </a:graphic>
      </p:graphicFrame>
    </p:spTree>
    <p:extLst>
      <p:ext uri="{BB962C8B-B14F-4D97-AF65-F5344CB8AC3E}">
        <p14:creationId xmlns:p14="http://schemas.microsoft.com/office/powerpoint/2010/main" val="194423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539" y="1110343"/>
            <a:ext cx="5887616" cy="5393093"/>
          </a:xfrm>
        </p:spPr>
        <p:txBody>
          <a:bodyPr>
            <a:normAutofit/>
          </a:bodyPr>
          <a:lstStyle/>
          <a:p>
            <a:r>
              <a:rPr lang="ru-RU" dirty="0">
                <a:solidFill>
                  <a:schemeClr val="accent4"/>
                </a:solidFill>
              </a:rPr>
              <a:t/>
            </a:r>
            <a:br>
              <a:rPr lang="ru-RU" dirty="0">
                <a:solidFill>
                  <a:schemeClr val="accent4"/>
                </a:solidFill>
              </a:rPr>
            </a:br>
            <a:endParaRPr lang="ru-RU" dirty="0">
              <a:solidFill>
                <a:schemeClr val="accent4"/>
              </a:solidFill>
            </a:endParaRPr>
          </a:p>
        </p:txBody>
      </p:sp>
      <p:pic>
        <p:nvPicPr>
          <p:cNvPr id="4" name="Picture 2" descr="http://bigslide.ru/images/13/12547/960/img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17" t="6285" r="4192" b="6227"/>
          <a:stretch/>
        </p:blipFill>
        <p:spPr bwMode="auto">
          <a:xfrm>
            <a:off x="6475445" y="1660848"/>
            <a:ext cx="5337110" cy="3806891"/>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txBox="1">
            <a:spLocks/>
          </p:cNvSpPr>
          <p:nvPr/>
        </p:nvSpPr>
        <p:spPr>
          <a:xfrm>
            <a:off x="653143" y="299811"/>
            <a:ext cx="10417628" cy="962931"/>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400" b="1" dirty="0" smtClean="0"/>
              <a:t>Вооружение, экипировка, военные кадры.</a:t>
            </a:r>
            <a:r>
              <a:rPr lang="ru-RU" dirty="0" smtClean="0"/>
              <a:t/>
            </a:r>
            <a:br>
              <a:rPr lang="ru-RU" dirty="0" smtClean="0"/>
            </a:br>
            <a:endParaRPr lang="ru-RU" dirty="0"/>
          </a:p>
        </p:txBody>
      </p:sp>
      <p:sp>
        <p:nvSpPr>
          <p:cNvPr id="3" name="TextBox 2"/>
          <p:cNvSpPr txBox="1"/>
          <p:nvPr/>
        </p:nvSpPr>
        <p:spPr>
          <a:xfrm>
            <a:off x="653143" y="1262742"/>
            <a:ext cx="5598368" cy="4893647"/>
          </a:xfrm>
          <a:prstGeom prst="rect">
            <a:avLst/>
          </a:prstGeom>
          <a:noFill/>
        </p:spPr>
        <p:txBody>
          <a:bodyPr wrap="square" rtlCol="0">
            <a:spAutoFit/>
          </a:bodyPr>
          <a:lstStyle/>
          <a:p>
            <a:r>
              <a:rPr lang="ru-RU" sz="2600" dirty="0"/>
              <a:t>Характеристика вооружения армий, экипировка солдат, позволяет учащимся судить о военной силе или слабости, о возможностях противников для ведения успешной и продолжительной  войны в тех или иных географических и погодных условиях. </a:t>
            </a:r>
            <a:r>
              <a:rPr lang="ru-RU" sz="2600" dirty="0">
                <a:solidFill>
                  <a:schemeClr val="accent4"/>
                </a:solidFill>
              </a:rPr>
              <a:t>Эту сторону материала отдельные учащиеся могут осветить в своих презентациях, так как эти вопросы традиционно вызывают устойчивый интерес.</a:t>
            </a:r>
            <a:endParaRPr lang="ru-RU" sz="2600" dirty="0"/>
          </a:p>
        </p:txBody>
      </p:sp>
    </p:spTree>
    <p:extLst>
      <p:ext uri="{BB962C8B-B14F-4D97-AF65-F5344CB8AC3E}">
        <p14:creationId xmlns:p14="http://schemas.microsoft.com/office/powerpoint/2010/main" val="3087585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Экипировка и вооружение русской армии</a:t>
            </a:r>
            <a:endParaRPr lang="ru-RU" dirty="0"/>
          </a:p>
        </p:txBody>
      </p:sp>
      <p:pic>
        <p:nvPicPr>
          <p:cNvPr id="4" name="Picture 2" descr="C:\Users\Nikita\Desktop\image.jpg"/>
          <p:cNvPicPr>
            <a:picLocks noChangeAspect="1" noChangeArrowheads="1"/>
          </p:cNvPicPr>
          <p:nvPr/>
        </p:nvPicPr>
        <p:blipFill>
          <a:blip r:embed="rId2"/>
          <a:srcRect/>
          <a:stretch>
            <a:fillRect/>
          </a:stretch>
        </p:blipFill>
        <p:spPr bwMode="auto">
          <a:xfrm>
            <a:off x="5395667" y="1712945"/>
            <a:ext cx="5348533" cy="4858931"/>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49374" t="-555" r="25025" b="19305"/>
          <a:stretch/>
        </p:blipFill>
        <p:spPr>
          <a:xfrm>
            <a:off x="2800350" y="1722725"/>
            <a:ext cx="2119067" cy="4938860"/>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74633" b="21667"/>
          <a:stretch/>
        </p:blipFill>
        <p:spPr>
          <a:xfrm>
            <a:off x="341867" y="1722725"/>
            <a:ext cx="1982233" cy="4938861"/>
          </a:xfrm>
          <a:prstGeom prst="rect">
            <a:avLst/>
          </a:prstGeom>
        </p:spPr>
      </p:pic>
      <p:sp>
        <p:nvSpPr>
          <p:cNvPr id="9" name="Объект 8"/>
          <p:cNvSpPr>
            <a:spLocks noGrp="1"/>
          </p:cNvSpPr>
          <p:nvPr>
            <p:ph idx="1"/>
          </p:nvPr>
        </p:nvSpPr>
        <p:spPr/>
        <p:txBody>
          <a:bodyPr/>
          <a:lstStyle/>
          <a:p>
            <a:endParaRPr lang="ru-RU" dirty="0"/>
          </a:p>
        </p:txBody>
      </p:sp>
    </p:spTree>
    <p:extLst>
      <p:ext uri="{BB962C8B-B14F-4D97-AF65-F5344CB8AC3E}">
        <p14:creationId xmlns:p14="http://schemas.microsoft.com/office/powerpoint/2010/main" val="550740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2682" y="75877"/>
            <a:ext cx="10515600" cy="1325563"/>
          </a:xfrm>
        </p:spPr>
        <p:txBody>
          <a:bodyPr/>
          <a:lstStyle/>
          <a:p>
            <a:r>
              <a:rPr lang="ru-RU" dirty="0"/>
              <a:t>Экипировка и вооружение </a:t>
            </a:r>
            <a:r>
              <a:rPr lang="ru-RU" dirty="0" smtClean="0"/>
              <a:t>пехоты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595" y="1306656"/>
            <a:ext cx="7887927" cy="5430144"/>
          </a:xfrm>
        </p:spPr>
      </p:pic>
    </p:spTree>
    <p:extLst>
      <p:ext uri="{BB962C8B-B14F-4D97-AF65-F5344CB8AC3E}">
        <p14:creationId xmlns:p14="http://schemas.microsoft.com/office/powerpoint/2010/main" val="3055202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3143" y="365125"/>
            <a:ext cx="11122089" cy="1325563"/>
          </a:xfrm>
        </p:spPr>
        <p:txBody>
          <a:bodyPr/>
          <a:lstStyle/>
          <a:p>
            <a:r>
              <a:rPr lang="ru-RU" dirty="0"/>
              <a:t>Экипировка и вооружение </a:t>
            </a:r>
            <a:r>
              <a:rPr lang="ru-RU" dirty="0" smtClean="0"/>
              <a:t>германской </a:t>
            </a:r>
            <a:r>
              <a:rPr lang="ru-RU" dirty="0"/>
              <a:t>армии.</a:t>
            </a:r>
          </a:p>
        </p:txBody>
      </p:sp>
      <p:pic>
        <p:nvPicPr>
          <p:cNvPr id="4" name="Объект 3"/>
          <p:cNvPicPr>
            <a:picLocks noGrp="1" noChangeAspect="1"/>
          </p:cNvPicPr>
          <p:nvPr>
            <p:ph idx="1"/>
          </p:nvPr>
        </p:nvPicPr>
        <p:blipFill rotWithShape="1">
          <a:blip r:embed="rId3">
            <a:extLst>
              <a:ext uri="{28A0092B-C50C-407E-A947-70E740481C1C}">
                <a14:useLocalDpi xmlns:a14="http://schemas.microsoft.com/office/drawing/2010/main" val="0"/>
              </a:ext>
            </a:extLst>
          </a:blip>
          <a:srcRect l="5095" t="22665" r="1739" b="2045"/>
          <a:stretch/>
        </p:blipFill>
        <p:spPr>
          <a:xfrm>
            <a:off x="121297" y="1676462"/>
            <a:ext cx="4497355" cy="4935894"/>
          </a:xfr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4734"/>
          <a:stretch/>
        </p:blipFill>
        <p:spPr>
          <a:xfrm>
            <a:off x="4618652" y="1666341"/>
            <a:ext cx="3567517" cy="4956136"/>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6554" t="6257" r="714" b="6834"/>
          <a:stretch/>
        </p:blipFill>
        <p:spPr>
          <a:xfrm>
            <a:off x="8186169" y="1696180"/>
            <a:ext cx="3851990" cy="4926297"/>
          </a:xfrm>
          <a:prstGeom prst="rect">
            <a:avLst/>
          </a:prstGeom>
        </p:spPr>
      </p:pic>
    </p:spTree>
    <p:extLst>
      <p:ext uri="{BB962C8B-B14F-4D97-AF65-F5344CB8AC3E}">
        <p14:creationId xmlns:p14="http://schemas.microsoft.com/office/powerpoint/2010/main" val="295171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3868"/>
            <a:ext cx="10515600" cy="1325563"/>
          </a:xfrm>
        </p:spPr>
        <p:txBody>
          <a:bodyPr/>
          <a:lstStyle/>
          <a:p>
            <a:r>
              <a:rPr lang="ru-RU" dirty="0" smtClean="0"/>
              <a:t>Качественная характеристика армий.</a:t>
            </a:r>
            <a:endParaRPr lang="ru-RU" dirty="0"/>
          </a:p>
        </p:txBody>
      </p:sp>
      <p:sp>
        <p:nvSpPr>
          <p:cNvPr id="3" name="Объект 2"/>
          <p:cNvSpPr>
            <a:spLocks noGrp="1"/>
          </p:cNvSpPr>
          <p:nvPr>
            <p:ph idx="1"/>
          </p:nvPr>
        </p:nvSpPr>
        <p:spPr>
          <a:xfrm>
            <a:off x="838199" y="1172482"/>
            <a:ext cx="10759751" cy="5685518"/>
          </a:xfrm>
        </p:spPr>
        <p:txBody>
          <a:bodyPr>
            <a:normAutofit fontScale="85000" lnSpcReduction="20000"/>
          </a:bodyPr>
          <a:lstStyle/>
          <a:p>
            <a:r>
              <a:rPr lang="ru-RU" dirty="0" smtClean="0"/>
              <a:t>Нельзя забывать о уровне подготовки солдат, офицеров и генералов, о их боевых и психологических качествах. Для изучения этих вопросов мы обращаемся к монографиям или к документам. Например, характеристика качеств русской армии даётся в Секретном докладе германской разведки в Генеральный штаб.</a:t>
            </a:r>
          </a:p>
          <a:p>
            <a:r>
              <a:rPr lang="ru-RU" dirty="0" smtClean="0"/>
              <a:t>Стратегия и тактика воюющих сторон тоже должна быть рассмотрена на уроках, посвящённых войне.  </a:t>
            </a:r>
          </a:p>
          <a:p>
            <a:r>
              <a:rPr lang="ru-RU" dirty="0" smtClean="0"/>
              <a:t>Необходимо дать характеристику вооружения армий, так как зачастую это является решающим моментом, дающим преимущество в боях. Так во время Крымской войны отсталость стрелкового вооружения во многом предопределила превосходство англо-французской армии в сражениях под Севастополем несмотря на мужество русских солдат.</a:t>
            </a:r>
          </a:p>
          <a:p>
            <a:r>
              <a:rPr lang="ru-RU" dirty="0" smtClean="0"/>
              <a:t>Преимущество германской армии в тяжёлой артиллерии  и катастрофический недостаток боеприпасов в России привели к масштабному отступлению русских частей на всех фронтах в 1915 году.</a:t>
            </a:r>
          </a:p>
          <a:p>
            <a:r>
              <a:rPr lang="ru-RU" dirty="0" smtClean="0">
                <a:solidFill>
                  <a:schemeClr val="accent4"/>
                </a:solidFill>
              </a:rPr>
              <a:t>Дать характеристику уровня вооружений учащиеся также могут дать самостоятельно заранее подготовив  материал, особенно важен материал наглядный.</a:t>
            </a:r>
          </a:p>
          <a:p>
            <a:r>
              <a:rPr lang="ru-RU" dirty="0" smtClean="0"/>
              <a:t> </a:t>
            </a:r>
          </a:p>
          <a:p>
            <a:endParaRPr lang="ru-RU" dirty="0" smtClean="0"/>
          </a:p>
          <a:p>
            <a:endParaRPr lang="ru-RU" dirty="0"/>
          </a:p>
        </p:txBody>
      </p:sp>
    </p:spTree>
    <p:extLst>
      <p:ext uri="{BB962C8B-B14F-4D97-AF65-F5344CB8AC3E}">
        <p14:creationId xmlns:p14="http://schemas.microsoft.com/office/powerpoint/2010/main" val="503614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sz="quarter"/>
          </p:nvPr>
        </p:nvSpPr>
        <p:spPr>
          <a:xfrm>
            <a:off x="914400" y="381000"/>
            <a:ext cx="9220200" cy="1143000"/>
          </a:xfrm>
        </p:spPr>
        <p:txBody>
          <a:bodyPr>
            <a:normAutofit/>
          </a:bodyPr>
          <a:lstStyle/>
          <a:p>
            <a:pPr eaLnBrk="1" hangingPunct="1"/>
            <a:r>
              <a:rPr lang="ru-RU" altLang="ru-RU" dirty="0" smtClean="0"/>
              <a:t>Вооружение Красной Армии 1939 год</a:t>
            </a:r>
          </a:p>
        </p:txBody>
      </p:sp>
      <p:pic>
        <p:nvPicPr>
          <p:cNvPr id="6246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14400" y="1524000"/>
            <a:ext cx="5080000" cy="2438400"/>
          </a:xfrm>
        </p:spPr>
      </p:pic>
      <p:pic>
        <p:nvPicPr>
          <p:cNvPr id="62468"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97600" y="1524000"/>
            <a:ext cx="5080000" cy="2438400"/>
          </a:xfrm>
        </p:spPr>
      </p:pic>
      <p:pic>
        <p:nvPicPr>
          <p:cNvPr id="62469"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p:pic>
      <p:pic>
        <p:nvPicPr>
          <p:cNvPr id="62470" name="Picture 6"/>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567050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0-#ppt_w/2"/>
                                          </p:val>
                                        </p:tav>
                                        <p:tav tm="100000">
                                          <p:val>
                                            <p:strVal val="#ppt_x"/>
                                          </p:val>
                                        </p:tav>
                                      </p:tavLst>
                                    </p:anim>
                                    <p:anim calcmode="lin" valueType="num">
                                      <p:cBhvr additive="base">
                                        <p:cTn id="8"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nodePh="1">
                                  <p:stCondLst>
                                    <p:cond delay="0"/>
                                  </p:stCondLst>
                                  <p:endCondLst>
                                    <p:cond evt="begin" delay="0">
                                      <p:tn val="11"/>
                                    </p:cond>
                                  </p:endCondLst>
                                  <p:childTnLst>
                                    <p:set>
                                      <p:cBhvr>
                                        <p:cTn id="12" dur="1" fill="hold">
                                          <p:stCondLst>
                                            <p:cond delay="0"/>
                                          </p:stCondLst>
                                        </p:cTn>
                                        <p:tgtEl>
                                          <p:spTgt spid="62467"/>
                                        </p:tgtEl>
                                        <p:attrNameLst>
                                          <p:attrName>style.visibility</p:attrName>
                                        </p:attrNameLst>
                                      </p:cBhvr>
                                      <p:to>
                                        <p:strVal val="visible"/>
                                      </p:to>
                                    </p:set>
                                    <p:anim calcmode="lin" valueType="num">
                                      <p:cBhvr additive="base">
                                        <p:cTn id="13" dur="500" fill="hold"/>
                                        <p:tgtEl>
                                          <p:spTgt spid="62467"/>
                                        </p:tgtEl>
                                        <p:attrNameLst>
                                          <p:attrName>ppt_x</p:attrName>
                                        </p:attrNameLst>
                                      </p:cBhvr>
                                      <p:tavLst>
                                        <p:tav tm="0">
                                          <p:val>
                                            <p:strVal val="1+#ppt_w/2"/>
                                          </p:val>
                                        </p:tav>
                                        <p:tav tm="100000">
                                          <p:val>
                                            <p:strVal val="#ppt_x"/>
                                          </p:val>
                                        </p:tav>
                                      </p:tavLst>
                                    </p:anim>
                                    <p:anim calcmode="lin" valueType="num">
                                      <p:cBhvr additive="base">
                                        <p:cTn id="14" dur="500" fill="hold"/>
                                        <p:tgtEl>
                                          <p:spTgt spid="624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62468"/>
                                        </p:tgtEl>
                                        <p:attrNameLst>
                                          <p:attrName>style.visibility</p:attrName>
                                        </p:attrNameLst>
                                      </p:cBhvr>
                                      <p:to>
                                        <p:strVal val="visible"/>
                                      </p:to>
                                    </p:set>
                                    <p:anim calcmode="lin" valueType="num">
                                      <p:cBhvr additive="base">
                                        <p:cTn id="19" dur="500" fill="hold"/>
                                        <p:tgtEl>
                                          <p:spTgt spid="62468"/>
                                        </p:tgtEl>
                                        <p:attrNameLst>
                                          <p:attrName>ppt_x</p:attrName>
                                        </p:attrNameLst>
                                      </p:cBhvr>
                                      <p:tavLst>
                                        <p:tav tm="0">
                                          <p:val>
                                            <p:strVal val="1+#ppt_w/2"/>
                                          </p:val>
                                        </p:tav>
                                        <p:tav tm="100000">
                                          <p:val>
                                            <p:strVal val="#ppt_x"/>
                                          </p:val>
                                        </p:tav>
                                      </p:tavLst>
                                    </p:anim>
                                    <p:anim calcmode="lin" valueType="num">
                                      <p:cBhvr additive="base">
                                        <p:cTn id="20"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62469"/>
                                        </p:tgtEl>
                                        <p:attrNameLst>
                                          <p:attrName>style.visibility</p:attrName>
                                        </p:attrNameLst>
                                      </p:cBhvr>
                                      <p:to>
                                        <p:strVal val="visible"/>
                                      </p:to>
                                    </p:set>
                                    <p:anim calcmode="lin" valueType="num">
                                      <p:cBhvr additive="base">
                                        <p:cTn id="25" dur="500" fill="hold"/>
                                        <p:tgtEl>
                                          <p:spTgt spid="62469"/>
                                        </p:tgtEl>
                                        <p:attrNameLst>
                                          <p:attrName>ppt_x</p:attrName>
                                        </p:attrNameLst>
                                      </p:cBhvr>
                                      <p:tavLst>
                                        <p:tav tm="0">
                                          <p:val>
                                            <p:strVal val="0-#ppt_w/2"/>
                                          </p:val>
                                        </p:tav>
                                        <p:tav tm="100000">
                                          <p:val>
                                            <p:strVal val="#ppt_x"/>
                                          </p:val>
                                        </p:tav>
                                      </p:tavLst>
                                    </p:anim>
                                    <p:anim calcmode="lin" valueType="num">
                                      <p:cBhvr additive="base">
                                        <p:cTn id="26" dur="500" fill="hold"/>
                                        <p:tgtEl>
                                          <p:spTgt spid="624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nodePh="1">
                                  <p:stCondLst>
                                    <p:cond delay="0"/>
                                  </p:stCondLst>
                                  <p:endCondLst>
                                    <p:cond evt="begin" delay="0">
                                      <p:tn val="29"/>
                                    </p:cond>
                                  </p:endCondLst>
                                  <p:childTnLst>
                                    <p:set>
                                      <p:cBhvr>
                                        <p:cTn id="30" dur="1" fill="hold">
                                          <p:stCondLst>
                                            <p:cond delay="0"/>
                                          </p:stCondLst>
                                        </p:cTn>
                                        <p:tgtEl>
                                          <p:spTgt spid="62470"/>
                                        </p:tgtEl>
                                        <p:attrNameLst>
                                          <p:attrName>style.visibility</p:attrName>
                                        </p:attrNameLst>
                                      </p:cBhvr>
                                      <p:to>
                                        <p:strVal val="visible"/>
                                      </p:to>
                                    </p:set>
                                    <p:anim calcmode="lin" valueType="num">
                                      <p:cBhvr additive="base">
                                        <p:cTn id="31" dur="500" fill="hold"/>
                                        <p:tgtEl>
                                          <p:spTgt spid="62470"/>
                                        </p:tgtEl>
                                        <p:attrNameLst>
                                          <p:attrName>ppt_x</p:attrName>
                                        </p:attrNameLst>
                                      </p:cBhvr>
                                      <p:tavLst>
                                        <p:tav tm="0">
                                          <p:val>
                                            <p:strVal val="1+#ppt_w/2"/>
                                          </p:val>
                                        </p:tav>
                                        <p:tav tm="100000">
                                          <p:val>
                                            <p:strVal val="#ppt_x"/>
                                          </p:val>
                                        </p:tav>
                                      </p:tavLst>
                                    </p:anim>
                                    <p:anim calcmode="lin" valueType="num">
                                      <p:cBhvr additive="base">
                                        <p:cTn id="32"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utoUpdateAnimBg="0"/>
      <p:bldP spid="62467" grpId="0" autoUpdateAnimBg="0"/>
      <p:bldP spid="62468" grpId="0" autoUpdateAnimBg="0"/>
      <p:bldP spid="62469" grpId="0" autoUpdateAnimBg="0"/>
      <p:bldP spid="624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sz="quarter"/>
          </p:nvPr>
        </p:nvSpPr>
        <p:spPr>
          <a:xfrm>
            <a:off x="914400" y="279400"/>
            <a:ext cx="10363200" cy="1143000"/>
          </a:xfrm>
        </p:spPr>
        <p:txBody>
          <a:bodyPr/>
          <a:lstStyle/>
          <a:p>
            <a:r>
              <a:rPr lang="ru-RU" dirty="0" smtClean="0"/>
              <a:t>Вооружение финской армии 1939 год.</a:t>
            </a:r>
            <a:endParaRPr lang="ru-RU" dirty="0"/>
          </a:p>
        </p:txBody>
      </p:sp>
      <p:sp>
        <p:nvSpPr>
          <p:cNvPr id="8" name="Объект 7"/>
          <p:cNvSpPr>
            <a:spLocks noGrp="1"/>
          </p:cNvSpPr>
          <p:nvPr>
            <p:ph sz="quarter" idx="1"/>
          </p:nvPr>
        </p:nvSpPr>
        <p:spPr/>
        <p:txBody>
          <a:bodyPr/>
          <a:lstStyle/>
          <a:p>
            <a:endParaRPr lang="ru-RU"/>
          </a:p>
        </p:txBody>
      </p:sp>
      <p:sp>
        <p:nvSpPr>
          <p:cNvPr id="10" name="Объект 9"/>
          <p:cNvSpPr>
            <a:spLocks noGrp="1"/>
          </p:cNvSpPr>
          <p:nvPr>
            <p:ph sz="quarter" idx="3"/>
          </p:nvPr>
        </p:nvSpPr>
        <p:spPr/>
        <p:txBody>
          <a:bodyPr/>
          <a:lstStyle/>
          <a:p>
            <a:endParaRPr lang="ru-RU"/>
          </a:p>
        </p:txBody>
      </p:sp>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75657" y="1422400"/>
            <a:ext cx="3810000" cy="3124200"/>
          </a:xfrm>
          <a:prstGeom prst="rect">
            <a:avLst/>
          </a:prstGeom>
        </p:spPr>
      </p:pic>
      <p:pic>
        <p:nvPicPr>
          <p:cNvPr id="13"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35316" y="1981200"/>
            <a:ext cx="3804568" cy="1981200"/>
          </a:xfrm>
        </p:spPr>
      </p:pic>
      <p:pic>
        <p:nvPicPr>
          <p:cNvPr id="14"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832471" y="4521200"/>
            <a:ext cx="3807413" cy="1978524"/>
          </a:xfrm>
        </p:spPr>
      </p:pic>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175657" y="4699000"/>
            <a:ext cx="3810000" cy="1981200"/>
          </a:xfrm>
          <a:prstGeom prst="rect">
            <a:avLst/>
          </a:prstGeom>
        </p:spPr>
      </p:pic>
    </p:spTree>
    <p:extLst>
      <p:ext uri="{BB962C8B-B14F-4D97-AF65-F5344CB8AC3E}">
        <p14:creationId xmlns:p14="http://schemas.microsoft.com/office/powerpoint/2010/main" val="149969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nodePh="1">
                                  <p:stCondLst>
                                    <p:cond delay="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sz="quarter"/>
          </p:nvPr>
        </p:nvSpPr>
        <p:spPr>
          <a:xfrm>
            <a:off x="1338943" y="0"/>
            <a:ext cx="8643257" cy="1143000"/>
          </a:xfrm>
        </p:spPr>
        <p:txBody>
          <a:bodyPr>
            <a:normAutofit fontScale="90000"/>
          </a:bodyPr>
          <a:lstStyle/>
          <a:p>
            <a:pPr eaLnBrk="1" hangingPunct="1"/>
            <a:r>
              <a:rPr lang="ru-RU" altLang="ru-RU" dirty="0" smtClean="0"/>
              <a:t>Вооружение Красной Армии 1939 год</a:t>
            </a:r>
          </a:p>
        </p:txBody>
      </p:sp>
      <p:pic>
        <p:nvPicPr>
          <p:cNvPr id="6349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71172" y="1143000"/>
            <a:ext cx="3810000" cy="2895600"/>
          </a:xfrm>
        </p:spPr>
      </p:pic>
      <p:pic>
        <p:nvPicPr>
          <p:cNvPr id="63494" name="Picture 6"/>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016172" y="1366157"/>
            <a:ext cx="3810000" cy="1981200"/>
          </a:xfrm>
        </p:spPr>
      </p:pic>
      <p:pic>
        <p:nvPicPr>
          <p:cNvPr id="63495"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346371" y="3603171"/>
            <a:ext cx="3810000" cy="3048000"/>
          </a:xfrm>
        </p:spPr>
      </p:pic>
      <p:pic>
        <p:nvPicPr>
          <p:cNvPr id="63496" name="Picture 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936172" y="4376057"/>
            <a:ext cx="5080000" cy="1981200"/>
          </a:xfrm>
          <a:noFill/>
        </p:spPr>
      </p:pic>
    </p:spTree>
    <p:extLst>
      <p:ext uri="{BB962C8B-B14F-4D97-AF65-F5344CB8AC3E}">
        <p14:creationId xmlns:p14="http://schemas.microsoft.com/office/powerpoint/2010/main" val="3283781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barn(inVertical)">
                                      <p:cBhvr>
                                        <p:cTn id="7" dur="5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63491"/>
                                        </p:tgtEl>
                                        <p:attrNameLst>
                                          <p:attrName>style.visibility</p:attrName>
                                        </p:attrNameLst>
                                      </p:cBhvr>
                                      <p:to>
                                        <p:strVal val="visible"/>
                                      </p:to>
                                    </p:set>
                                    <p:anim calcmode="lin" valueType="num">
                                      <p:cBhvr additive="base">
                                        <p:cTn id="12" dur="500" fill="hold"/>
                                        <p:tgtEl>
                                          <p:spTgt spid="63491"/>
                                        </p:tgtEl>
                                        <p:attrNameLst>
                                          <p:attrName>ppt_x</p:attrName>
                                        </p:attrNameLst>
                                      </p:cBhvr>
                                      <p:tavLst>
                                        <p:tav tm="0">
                                          <p:val>
                                            <p:strVal val="0-#ppt_w/2"/>
                                          </p:val>
                                        </p:tav>
                                        <p:tav tm="100000">
                                          <p:val>
                                            <p:strVal val="#ppt_x"/>
                                          </p:val>
                                        </p:tav>
                                      </p:tavLst>
                                    </p:anim>
                                    <p:anim calcmode="lin" valueType="num">
                                      <p:cBhvr additive="base">
                                        <p:cTn id="13" dur="500" fill="hold"/>
                                        <p:tgtEl>
                                          <p:spTgt spid="6349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nodePh="1">
                                  <p:stCondLst>
                                    <p:cond delay="0"/>
                                  </p:stCondLst>
                                  <p:endCondLst>
                                    <p:cond evt="begin" delay="0">
                                      <p:tn val="16"/>
                                    </p:cond>
                                  </p:endCondLst>
                                  <p:childTnLst>
                                    <p:set>
                                      <p:cBhvr>
                                        <p:cTn id="17" dur="1" fill="hold">
                                          <p:stCondLst>
                                            <p:cond delay="0"/>
                                          </p:stCondLst>
                                        </p:cTn>
                                        <p:tgtEl>
                                          <p:spTgt spid="63494"/>
                                        </p:tgtEl>
                                        <p:attrNameLst>
                                          <p:attrName>style.visibility</p:attrName>
                                        </p:attrNameLst>
                                      </p:cBhvr>
                                      <p:to>
                                        <p:strVal val="visible"/>
                                      </p:to>
                                    </p:set>
                                    <p:anim calcmode="lin" valueType="num">
                                      <p:cBhvr additive="base">
                                        <p:cTn id="18" dur="500" fill="hold"/>
                                        <p:tgtEl>
                                          <p:spTgt spid="63494"/>
                                        </p:tgtEl>
                                        <p:attrNameLst>
                                          <p:attrName>ppt_x</p:attrName>
                                        </p:attrNameLst>
                                      </p:cBhvr>
                                      <p:tavLst>
                                        <p:tav tm="0">
                                          <p:val>
                                            <p:strVal val="0-#ppt_w/2"/>
                                          </p:val>
                                        </p:tav>
                                        <p:tav tm="100000">
                                          <p:val>
                                            <p:strVal val="#ppt_x"/>
                                          </p:val>
                                        </p:tav>
                                      </p:tavLst>
                                    </p:anim>
                                    <p:anim calcmode="lin" valueType="num">
                                      <p:cBhvr additive="base">
                                        <p:cTn id="19" dur="500" fill="hold"/>
                                        <p:tgtEl>
                                          <p:spTgt spid="6349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nodePh="1">
                                  <p:stCondLst>
                                    <p:cond delay="0"/>
                                  </p:stCondLst>
                                  <p:endCondLst>
                                    <p:cond evt="begin" delay="0">
                                      <p:tn val="22"/>
                                    </p:cond>
                                  </p:endCondLst>
                                  <p:childTnLst>
                                    <p:set>
                                      <p:cBhvr>
                                        <p:cTn id="23" dur="1" fill="hold">
                                          <p:stCondLst>
                                            <p:cond delay="0"/>
                                          </p:stCondLst>
                                        </p:cTn>
                                        <p:tgtEl>
                                          <p:spTgt spid="63496"/>
                                        </p:tgtEl>
                                        <p:attrNameLst>
                                          <p:attrName>style.visibility</p:attrName>
                                        </p:attrNameLst>
                                      </p:cBhvr>
                                      <p:to>
                                        <p:strVal val="visible"/>
                                      </p:to>
                                    </p:set>
                                    <p:anim calcmode="lin" valueType="num">
                                      <p:cBhvr additive="base">
                                        <p:cTn id="24" dur="500" fill="hold"/>
                                        <p:tgtEl>
                                          <p:spTgt spid="63496"/>
                                        </p:tgtEl>
                                        <p:attrNameLst>
                                          <p:attrName>ppt_x</p:attrName>
                                        </p:attrNameLst>
                                      </p:cBhvr>
                                      <p:tavLst>
                                        <p:tav tm="0">
                                          <p:val>
                                            <p:strVal val="1+#ppt_w/2"/>
                                          </p:val>
                                        </p:tav>
                                        <p:tav tm="100000">
                                          <p:val>
                                            <p:strVal val="#ppt_x"/>
                                          </p:val>
                                        </p:tav>
                                      </p:tavLst>
                                    </p:anim>
                                    <p:anim calcmode="lin" valueType="num">
                                      <p:cBhvr additive="base">
                                        <p:cTn id="25" dur="500" fill="hold"/>
                                        <p:tgtEl>
                                          <p:spTgt spid="6349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nodePh="1">
                                  <p:stCondLst>
                                    <p:cond delay="0"/>
                                  </p:stCondLst>
                                  <p:endCondLst>
                                    <p:cond evt="begin" delay="0">
                                      <p:tn val="28"/>
                                    </p:cond>
                                  </p:endCondLst>
                                  <p:childTnLst>
                                    <p:set>
                                      <p:cBhvr>
                                        <p:cTn id="29" dur="1" fill="hold">
                                          <p:stCondLst>
                                            <p:cond delay="0"/>
                                          </p:stCondLst>
                                        </p:cTn>
                                        <p:tgtEl>
                                          <p:spTgt spid="63495"/>
                                        </p:tgtEl>
                                        <p:attrNameLst>
                                          <p:attrName>style.visibility</p:attrName>
                                        </p:attrNameLst>
                                      </p:cBhvr>
                                      <p:to>
                                        <p:strVal val="visible"/>
                                      </p:to>
                                    </p:set>
                                    <p:anim calcmode="lin" valueType="num">
                                      <p:cBhvr additive="base">
                                        <p:cTn id="30" dur="500" fill="hold"/>
                                        <p:tgtEl>
                                          <p:spTgt spid="63495"/>
                                        </p:tgtEl>
                                        <p:attrNameLst>
                                          <p:attrName>ppt_x</p:attrName>
                                        </p:attrNameLst>
                                      </p:cBhvr>
                                      <p:tavLst>
                                        <p:tav tm="0">
                                          <p:val>
                                            <p:strVal val="0-#ppt_w/2"/>
                                          </p:val>
                                        </p:tav>
                                        <p:tav tm="100000">
                                          <p:val>
                                            <p:strVal val="#ppt_x"/>
                                          </p:val>
                                        </p:tav>
                                      </p:tavLst>
                                    </p:anim>
                                    <p:anim calcmode="lin" valueType="num">
                                      <p:cBhvr additive="base">
                                        <p:cTn id="31" dur="500" fill="hold"/>
                                        <p:tgtEl>
                                          <p:spTgt spid="634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P spid="63491" grpId="0" autoUpdateAnimBg="0"/>
      <p:bldP spid="63494" grpId="0" autoUpdateAnimBg="0"/>
      <p:bldP spid="63495" grpId="0" autoUpdateAnimBg="0"/>
      <p:bldP spid="6349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Введение</a:t>
            </a:r>
            <a:endParaRPr lang="ru-RU" b="1" dirty="0"/>
          </a:p>
        </p:txBody>
      </p:sp>
      <p:sp>
        <p:nvSpPr>
          <p:cNvPr id="3" name="Объект 2"/>
          <p:cNvSpPr>
            <a:spLocks noGrp="1"/>
          </p:cNvSpPr>
          <p:nvPr>
            <p:ph idx="1"/>
          </p:nvPr>
        </p:nvSpPr>
        <p:spPr/>
        <p:txBody>
          <a:bodyPr/>
          <a:lstStyle/>
          <a:p>
            <a:r>
              <a:rPr lang="ru-RU" dirty="0"/>
              <a:t>В процессе изучения военной истории в старшей школе большой интерес </a:t>
            </a:r>
            <a:r>
              <a:rPr lang="ru-RU" dirty="0" smtClean="0"/>
              <a:t>у школьников вызывают уроки, посвященные </a:t>
            </a:r>
            <a:r>
              <a:rPr lang="ru-RU" dirty="0"/>
              <a:t>военно-историческим событиям, войнам и вооруженным конфликтам. Уроки прошлого должны служить настоящему. Сквозь прошлое просматривается смысл истории, корректируются представления об историческом опыте. Последний - это итог познавательного и духовного освоения учеником социального мира и его будущего. Итог заключается не только в знаниях, но и в ценностных, мировоззренческих представлениях.</a:t>
            </a:r>
          </a:p>
        </p:txBody>
      </p:sp>
    </p:spTree>
    <p:extLst>
      <p:ext uri="{BB962C8B-B14F-4D97-AF65-F5344CB8AC3E}">
        <p14:creationId xmlns:p14="http://schemas.microsoft.com/office/powerpoint/2010/main" val="3103689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3868"/>
            <a:ext cx="10515600" cy="908503"/>
          </a:xfrm>
        </p:spPr>
        <p:txBody>
          <a:bodyPr/>
          <a:lstStyle/>
          <a:p>
            <a:r>
              <a:rPr lang="ru-RU" dirty="0" smtClean="0"/>
              <a:t>Повод к войне</a:t>
            </a:r>
            <a:endParaRPr lang="ru-RU" dirty="0"/>
          </a:p>
        </p:txBody>
      </p:sp>
      <p:sp>
        <p:nvSpPr>
          <p:cNvPr id="3" name="Объект 2"/>
          <p:cNvSpPr>
            <a:spLocks noGrp="1"/>
          </p:cNvSpPr>
          <p:nvPr>
            <p:ph idx="1"/>
          </p:nvPr>
        </p:nvSpPr>
        <p:spPr>
          <a:xfrm>
            <a:off x="142989" y="1012371"/>
            <a:ext cx="7326085" cy="5519058"/>
          </a:xfrm>
        </p:spPr>
        <p:txBody>
          <a:bodyPr>
            <a:normAutofit fontScale="92500" lnSpcReduction="10000"/>
          </a:bodyPr>
          <a:lstStyle/>
          <a:p>
            <a:r>
              <a:rPr lang="ru-RU" dirty="0" smtClean="0"/>
              <a:t>Изучение поводов к войне часто раскрывает истинные цели участников и характер войны. </a:t>
            </a:r>
            <a:br>
              <a:rPr lang="ru-RU" dirty="0" smtClean="0"/>
            </a:br>
            <a:r>
              <a:rPr lang="ru-RU" dirty="0" smtClean="0"/>
              <a:t>Так Германия использовала убийство наследника Австро-Венгерского престола для начала войны Австрии с Сербией в 1914 году,  Германия сама организовала провокацию по нападению на немецкую радиостанцию на границе с Польшей  1 сентября 1939 года для начала войны с последней.</a:t>
            </a:r>
            <a:br>
              <a:rPr lang="ru-RU" dirty="0" smtClean="0"/>
            </a:br>
            <a:r>
              <a:rPr lang="ru-RU" dirty="0" smtClean="0"/>
              <a:t> СССР обвинил Финляндию в обстреле советской территории 26 ноября 1939 года и   30 ноября начал наступление в глубь финской территории.  </a:t>
            </a:r>
            <a:r>
              <a:rPr lang="ru-RU" dirty="0" smtClean="0">
                <a:solidFill>
                  <a:schemeClr val="accent4"/>
                </a:solidFill>
              </a:rPr>
              <a:t>Ученикам предлагается дать оценку действий политиков и военных с различных позиций, что безусловно вызовет дискуссии и активизирует их работу.</a:t>
            </a:r>
          </a:p>
          <a:p>
            <a:endParaRPr lang="ru-RU" dirty="0" smtClean="0"/>
          </a:p>
          <a:p>
            <a:endParaRPr lang="ru-RU" dirty="0"/>
          </a:p>
        </p:txBody>
      </p:sp>
      <p:pic>
        <p:nvPicPr>
          <p:cNvPr id="4" name="Picture 6" descr="C:\Documents and Settings\PaperisAV\Мои документы\моя презентация\Советско-финская война 1939-1940 годов.files\slide0006_image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725" y="4454029"/>
            <a:ext cx="3957073" cy="222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Эрцгерцог Франц Фердинанд"/>
          <p:cNvPicPr>
            <a:picLocks noChangeAspect="1" noChangeArrowheads="1"/>
          </p:cNvPicPr>
          <p:nvPr/>
        </p:nvPicPr>
        <p:blipFill>
          <a:blip r:embed="rId4"/>
          <a:srcRect/>
          <a:stretch>
            <a:fillRect/>
          </a:stretch>
        </p:blipFill>
        <p:spPr bwMode="auto">
          <a:xfrm>
            <a:off x="7403249" y="242320"/>
            <a:ext cx="2008187" cy="2520950"/>
          </a:xfrm>
          <a:prstGeom prst="rect">
            <a:avLst/>
          </a:prstGeom>
          <a:noFill/>
          <a:ln w="9525">
            <a:noFill/>
            <a:miter lim="800000"/>
            <a:headEnd/>
            <a:tailEnd/>
          </a:ln>
        </p:spPr>
      </p:pic>
      <p:sp>
        <p:nvSpPr>
          <p:cNvPr id="6" name="Rectangle 8"/>
          <p:cNvSpPr>
            <a:spLocks noChangeArrowheads="1"/>
          </p:cNvSpPr>
          <p:nvPr/>
        </p:nvSpPr>
        <p:spPr bwMode="auto">
          <a:xfrm>
            <a:off x="6985735" y="2806018"/>
            <a:ext cx="2843213" cy="611187"/>
          </a:xfrm>
          <a:prstGeom prst="rect">
            <a:avLst/>
          </a:prstGeom>
          <a:noFill/>
          <a:ln w="9525">
            <a:noFill/>
            <a:miter lim="800000"/>
            <a:headEnd/>
            <a:tailEnd/>
          </a:ln>
        </p:spPr>
        <p:txBody>
          <a:bodyPr anchor="ctr">
            <a:spAutoFit/>
          </a:bodyPr>
          <a:lstStyle/>
          <a:p>
            <a:pPr algn="ctr"/>
            <a:r>
              <a:rPr lang="ru-RU" sz="1600" i="1" dirty="0"/>
              <a:t>Эрцгерцог Франц Фердинанд</a:t>
            </a:r>
            <a:r>
              <a:rPr lang="ru-RU" dirty="0"/>
              <a:t> </a:t>
            </a:r>
          </a:p>
        </p:txBody>
      </p:sp>
      <p:pic>
        <p:nvPicPr>
          <p:cNvPr id="7" name="Picture 13" descr="Файл:Gavrilloprincip.jpg">
            <a:hlinkClick r:id="rId5"/>
          </p:cNvPr>
          <p:cNvPicPr>
            <a:picLocks noChangeAspect="1" noChangeArrowheads="1"/>
          </p:cNvPicPr>
          <p:nvPr/>
        </p:nvPicPr>
        <p:blipFill>
          <a:blip r:embed="rId6"/>
          <a:srcRect/>
          <a:stretch>
            <a:fillRect/>
          </a:stretch>
        </p:blipFill>
        <p:spPr bwMode="auto">
          <a:xfrm>
            <a:off x="9759042" y="1452562"/>
            <a:ext cx="2376487" cy="2319338"/>
          </a:xfrm>
          <a:prstGeom prst="rect">
            <a:avLst/>
          </a:prstGeom>
          <a:noFill/>
          <a:ln w="9525">
            <a:noFill/>
            <a:miter lim="800000"/>
            <a:headEnd/>
            <a:tailEnd/>
          </a:ln>
        </p:spPr>
      </p:pic>
      <p:sp>
        <p:nvSpPr>
          <p:cNvPr id="8" name="Rectangle 14"/>
          <p:cNvSpPr>
            <a:spLocks noChangeArrowheads="1"/>
          </p:cNvSpPr>
          <p:nvPr/>
        </p:nvSpPr>
        <p:spPr bwMode="auto">
          <a:xfrm>
            <a:off x="9828948" y="3964401"/>
            <a:ext cx="1847850" cy="336550"/>
          </a:xfrm>
          <a:prstGeom prst="rect">
            <a:avLst/>
          </a:prstGeom>
          <a:noFill/>
          <a:ln w="9525">
            <a:noFill/>
            <a:miter lim="800000"/>
            <a:headEnd/>
            <a:tailEnd/>
          </a:ln>
        </p:spPr>
        <p:txBody>
          <a:bodyPr wrap="none">
            <a:spAutoFit/>
          </a:bodyPr>
          <a:lstStyle/>
          <a:p>
            <a:r>
              <a:rPr lang="ru-RU" sz="1600" i="1" dirty="0"/>
              <a:t>Гаврило Принцип</a:t>
            </a:r>
          </a:p>
        </p:txBody>
      </p:sp>
    </p:spTree>
    <p:extLst>
      <p:ext uri="{BB962C8B-B14F-4D97-AF65-F5344CB8AC3E}">
        <p14:creationId xmlns:p14="http://schemas.microsoft.com/office/powerpoint/2010/main" val="364381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9062"/>
            <a:ext cx="10515600" cy="1325563"/>
          </a:xfrm>
        </p:spPr>
        <p:txBody>
          <a:bodyPr/>
          <a:lstStyle/>
          <a:p>
            <a:r>
              <a:rPr lang="ru-RU" dirty="0"/>
              <a:t>Планы ведения военных действий</a:t>
            </a:r>
          </a:p>
        </p:txBody>
      </p:sp>
      <p:sp>
        <p:nvSpPr>
          <p:cNvPr id="3" name="Объект 2"/>
          <p:cNvSpPr>
            <a:spLocks noGrp="1"/>
          </p:cNvSpPr>
          <p:nvPr>
            <p:ph idx="1"/>
          </p:nvPr>
        </p:nvSpPr>
        <p:spPr>
          <a:xfrm>
            <a:off x="664028" y="1444625"/>
            <a:ext cx="6128657" cy="5194300"/>
          </a:xfrm>
        </p:spPr>
        <p:txBody>
          <a:bodyPr>
            <a:normAutofit lnSpcReduction="10000"/>
          </a:bodyPr>
          <a:lstStyle/>
          <a:p>
            <a:r>
              <a:rPr lang="ru-RU" sz="2200" dirty="0" smtClean="0"/>
              <a:t>Старшеклассники  в качестве опережающего задания получают возможность изучить  планы военных действий, разработанные накануне войны, и выступают пред классом, иллюстрируя своё изложение показом на карте направлений главных ударов, наступлений и оборонительных действий. Примером являются план войны на два фронта </a:t>
            </a:r>
            <a:r>
              <a:rPr lang="ru-RU" sz="2200" dirty="0" err="1" smtClean="0"/>
              <a:t>Шлиффена</a:t>
            </a:r>
            <a:r>
              <a:rPr lang="ru-RU" sz="2200" dirty="0" smtClean="0"/>
              <a:t>  (1914 год), план «Барбаросса» (1941 год), план Мерецкова против Финляндии(1939 год) и другие.</a:t>
            </a:r>
          </a:p>
          <a:p>
            <a:r>
              <a:rPr lang="ru-RU" sz="2200" dirty="0" smtClean="0">
                <a:solidFill>
                  <a:schemeClr val="accent4"/>
                </a:solidFill>
              </a:rPr>
              <a:t>Работа с картой является отличным источником для изучения материала, помогает запомнить и понять замыслы, стратегию и тактику боевых действий воюющих сторон, запомнить  особенности и места главных сражений, изменение линии фронта.</a:t>
            </a:r>
            <a:r>
              <a:rPr lang="ru-RU" sz="2000" dirty="0" smtClean="0"/>
              <a:t/>
            </a:r>
            <a:br>
              <a:rPr lang="ru-RU" sz="2000" dirty="0" smtClean="0"/>
            </a:br>
            <a:endParaRPr lang="ru-RU" sz="2000" dirty="0"/>
          </a:p>
        </p:txBody>
      </p:sp>
      <p:pic>
        <p:nvPicPr>
          <p:cNvPr id="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7072" y="1148069"/>
            <a:ext cx="3390900" cy="531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70376" y="5992594"/>
            <a:ext cx="3079102" cy="646331"/>
          </a:xfrm>
          <a:prstGeom prst="rect">
            <a:avLst/>
          </a:prstGeom>
          <a:noFill/>
        </p:spPr>
        <p:txBody>
          <a:bodyPr wrap="square" rtlCol="0">
            <a:spAutoFit/>
          </a:bodyPr>
          <a:lstStyle/>
          <a:p>
            <a:r>
              <a:rPr lang="ru-RU" dirty="0" smtClean="0"/>
              <a:t>Советско-финская война  1939-1940</a:t>
            </a:r>
            <a:endParaRPr lang="ru-RU" dirty="0"/>
          </a:p>
        </p:txBody>
      </p:sp>
    </p:spTree>
    <p:extLst>
      <p:ext uri="{BB962C8B-B14F-4D97-AF65-F5344CB8AC3E}">
        <p14:creationId xmlns:p14="http://schemas.microsoft.com/office/powerpoint/2010/main" val="25913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Изучение военных действий с использованием карты должно быть постоянным.</a:t>
            </a:r>
            <a:endParaRPr lang="ru-RU" dirty="0"/>
          </a:p>
        </p:txBody>
      </p:sp>
      <p:pic>
        <p:nvPicPr>
          <p:cNvPr id="4" name="Picture 2" descr="http://ppt4web.ru/images/287/48987/640/img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159" y="1893864"/>
            <a:ext cx="5801784"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p:txBody>
          <a:bodyPr/>
          <a:lstStyle/>
          <a:p>
            <a:endParaRPr lang="ru-RU" dirty="0"/>
          </a:p>
        </p:txBody>
      </p:sp>
      <p:pic>
        <p:nvPicPr>
          <p:cNvPr id="6" name="Picture 2" descr="http://bigslide.ru/images/5/4122/960/img31.jpg"/>
          <p:cNvPicPr>
            <a:picLocks noChangeAspect="1" noChangeArrowheads="1"/>
          </p:cNvPicPr>
          <p:nvPr/>
        </p:nvPicPr>
        <p:blipFill rotWithShape="1">
          <a:blip r:embed="rId3">
            <a:extLst>
              <a:ext uri="{28A0092B-C50C-407E-A947-70E740481C1C}">
                <a14:useLocalDpi xmlns:a14="http://schemas.microsoft.com/office/drawing/2010/main" val="0"/>
              </a:ext>
            </a:extLst>
          </a:blip>
          <a:srcRect l="19733" r="16754"/>
          <a:stretch/>
        </p:blipFill>
        <p:spPr bwMode="auto">
          <a:xfrm>
            <a:off x="996287" y="1893864"/>
            <a:ext cx="368489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997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Ход военных действий</a:t>
            </a:r>
            <a:endParaRPr lang="ru-RU" dirty="0"/>
          </a:p>
        </p:txBody>
      </p:sp>
      <p:sp>
        <p:nvSpPr>
          <p:cNvPr id="3" name="Объект 2"/>
          <p:cNvSpPr>
            <a:spLocks noGrp="1"/>
          </p:cNvSpPr>
          <p:nvPr>
            <p:ph idx="1"/>
          </p:nvPr>
        </p:nvSpPr>
        <p:spPr/>
        <p:txBody>
          <a:bodyPr>
            <a:normAutofit lnSpcReduction="10000"/>
          </a:bodyPr>
          <a:lstStyle/>
          <a:p>
            <a:r>
              <a:rPr lang="ru-RU" dirty="0" smtClean="0"/>
              <a:t>Важную роль в понимании и запоминании хода военных действий играет не только историческая карта, но и четко зафиксированная хронология  главных событий. Для этого, как правило, ход военных действий разбивается на этапы, даётся их характеристика , в каждом из них выделяются важнейшие военные операции или сражения, определяется значение сражений  и в соответствии с ними составляется хронологическая таблица. </a:t>
            </a:r>
            <a:r>
              <a:rPr lang="ru-RU" dirty="0" smtClean="0">
                <a:solidFill>
                  <a:schemeClr val="accent4"/>
                </a:solidFill>
              </a:rPr>
              <a:t>Таблицу ученики составляют по поручению учителя самостоятельно, а затем её содержание проверяется  и сравнивается в классе.</a:t>
            </a:r>
            <a:br>
              <a:rPr lang="ru-RU" dirty="0" smtClean="0">
                <a:solidFill>
                  <a:schemeClr val="accent4"/>
                </a:solidFill>
              </a:rPr>
            </a:br>
            <a:r>
              <a:rPr lang="ru-RU" dirty="0" smtClean="0">
                <a:solidFill>
                  <a:schemeClr val="accent4"/>
                </a:solidFill>
              </a:rPr>
              <a:t> </a:t>
            </a:r>
            <a:r>
              <a:rPr lang="ru-RU" dirty="0" smtClean="0"/>
              <a:t>Примером может служить хронологическая таблица по Великой отечественной войне.</a:t>
            </a:r>
            <a:endParaRPr lang="ru-RU" dirty="0"/>
          </a:p>
        </p:txBody>
      </p:sp>
    </p:spTree>
    <p:extLst>
      <p:ext uri="{BB962C8B-B14F-4D97-AF65-F5344CB8AC3E}">
        <p14:creationId xmlns:p14="http://schemas.microsoft.com/office/powerpoint/2010/main" val="2974804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0877" y="0"/>
            <a:ext cx="10515600" cy="1325563"/>
          </a:xfrm>
        </p:spPr>
        <p:txBody>
          <a:bodyPr/>
          <a:lstStyle/>
          <a:p>
            <a:pPr algn="ctr"/>
            <a:r>
              <a:rPr lang="ru-RU" dirty="0"/>
              <a:t>Изучение хронологии военных действий</a:t>
            </a:r>
          </a:p>
        </p:txBody>
      </p:sp>
      <p:pic>
        <p:nvPicPr>
          <p:cNvPr id="4" name="Picture 2" descr="http://bosteel.ru/wp-content/uploads/2016/09/49217-harakternaya-cherta-totalitarnogo-mehanizma-v-period-stalinskogo-sss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117" y="1325563"/>
            <a:ext cx="9963540" cy="525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40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Изучение хронологии военных действий</a:t>
            </a:r>
            <a:endParaRPr lang="ru-RU" dirty="0"/>
          </a:p>
        </p:txBody>
      </p:sp>
      <p:pic>
        <p:nvPicPr>
          <p:cNvPr id="7" name="Picture 2" descr="http://shkolageo.ru/mpakara/%D0%90%D0%BB%D0%B5%D0%BA%D1%81%D0%B0%D0%BD%D0%B4%D1%80+II+%281855-1881%29%3A+%D0%BD%D0%B0%D1%87%D0%B0%D0%BB%D0%BE+%D0%BF%D1%80%D0%B0%D0%B2%D0%BB%D0%B5%D0%BD%D0%B8%D1%8Fa/img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929" b="2724"/>
          <a:stretch/>
        </p:blipFill>
        <p:spPr bwMode="auto">
          <a:xfrm>
            <a:off x="161500" y="1815153"/>
            <a:ext cx="5399545" cy="4100455"/>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4"/>
          <p:cNvSpPr>
            <a:spLocks noGrp="1"/>
          </p:cNvSpPr>
          <p:nvPr>
            <p:ph idx="1"/>
          </p:nvPr>
        </p:nvSpPr>
        <p:spPr>
          <a:xfrm>
            <a:off x="8598090" y="2361063"/>
            <a:ext cx="2755710" cy="3815900"/>
          </a:xfrm>
        </p:spPr>
        <p:txBody>
          <a:bodyPr/>
          <a:lstStyle/>
          <a:p>
            <a:endParaRPr lang="ru-RU" dirty="0"/>
          </a:p>
        </p:txBody>
      </p:sp>
      <p:pic>
        <p:nvPicPr>
          <p:cNvPr id="9" name="Picture 2" descr="http://vagu-m-v.narod.ru/sxemu/1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230" y="1842573"/>
            <a:ext cx="6361653" cy="404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23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В</a:t>
            </a:r>
            <a:r>
              <a:rPr lang="ru-RU" dirty="0" smtClean="0"/>
              <a:t>оенные операции и сражения</a:t>
            </a:r>
            <a:endParaRPr lang="ru-RU" dirty="0"/>
          </a:p>
        </p:txBody>
      </p:sp>
      <p:sp>
        <p:nvSpPr>
          <p:cNvPr id="3" name="Объект 2"/>
          <p:cNvSpPr>
            <a:spLocks noGrp="1"/>
          </p:cNvSpPr>
          <p:nvPr>
            <p:ph idx="1"/>
          </p:nvPr>
        </p:nvSpPr>
        <p:spPr>
          <a:xfrm>
            <a:off x="205272" y="1856792"/>
            <a:ext cx="6232849" cy="4711959"/>
          </a:xfrm>
        </p:spPr>
        <p:txBody>
          <a:bodyPr>
            <a:normAutofit lnSpcReduction="10000"/>
          </a:bodyPr>
          <a:lstStyle/>
          <a:p>
            <a:r>
              <a:rPr lang="ru-RU" dirty="0" smtClean="0"/>
              <a:t>Более подробное изучение  военных операций и сражений целесообразно, если они являются очень значимыми, переломными в ходе войны. Такими например являются Бородинское сражение, сражение под Малоярославцем в 1812 году, оборона Севастополя в Крымскую войну, Брусиловский прорыв в 1916 году, Сталинградская битва, Курская битва и другие в Великую Отечественную войну.</a:t>
            </a:r>
          </a:p>
          <a:p>
            <a:pPr marL="0" indent="0">
              <a:buNone/>
            </a:pPr>
            <a:r>
              <a:rPr lang="ru-RU" dirty="0" smtClean="0"/>
              <a:t> </a:t>
            </a:r>
            <a:endParaRPr lang="ru-RU" dirty="0"/>
          </a:p>
        </p:txBody>
      </p:sp>
      <p:pic>
        <p:nvPicPr>
          <p:cNvPr id="4" name="Picture 2" descr="http://lusana.ru/files/368/57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121" y="2164896"/>
            <a:ext cx="5457825"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32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2529"/>
            <a:ext cx="10515600" cy="1325563"/>
          </a:xfrm>
        </p:spPr>
        <p:txBody>
          <a:bodyPr/>
          <a:lstStyle/>
          <a:p>
            <a:pPr algn="ctr"/>
            <a:r>
              <a:rPr lang="ru-RU" dirty="0"/>
              <a:t>Военные операции и сражения</a:t>
            </a:r>
          </a:p>
        </p:txBody>
      </p:sp>
      <p:sp>
        <p:nvSpPr>
          <p:cNvPr id="3" name="Объект 2"/>
          <p:cNvSpPr>
            <a:spLocks noGrp="1"/>
          </p:cNvSpPr>
          <p:nvPr>
            <p:ph idx="1"/>
          </p:nvPr>
        </p:nvSpPr>
        <p:spPr>
          <a:xfrm>
            <a:off x="558087" y="2024742"/>
            <a:ext cx="4909458" cy="4851919"/>
          </a:xfrm>
        </p:spPr>
        <p:txBody>
          <a:bodyPr>
            <a:normAutofit/>
          </a:bodyPr>
          <a:lstStyle/>
          <a:p>
            <a:r>
              <a:rPr lang="ru-RU" dirty="0" smtClean="0"/>
              <a:t> </a:t>
            </a:r>
            <a:r>
              <a:rPr lang="ru-RU" dirty="0"/>
              <a:t>Главное внимание следует уделять сути военных </a:t>
            </a:r>
            <a:r>
              <a:rPr lang="ru-RU" dirty="0" smtClean="0"/>
              <a:t>операций (название, цель, результат) </a:t>
            </a:r>
            <a:r>
              <a:rPr lang="ru-RU" dirty="0"/>
              <a:t>и их влиянию на последующее развитие военных действий или результаты войны</a:t>
            </a:r>
            <a:r>
              <a:rPr lang="ru-RU" dirty="0" smtClean="0"/>
              <a:t>.</a:t>
            </a:r>
            <a:br>
              <a:rPr lang="ru-RU" dirty="0" smtClean="0"/>
            </a:br>
            <a:r>
              <a:rPr lang="ru-RU" dirty="0"/>
              <a:t/>
            </a:r>
            <a:br>
              <a:rPr lang="ru-RU" dirty="0"/>
            </a:br>
            <a:endParaRPr lang="ru-RU" dirty="0"/>
          </a:p>
        </p:txBody>
      </p:sp>
      <p:pic>
        <p:nvPicPr>
          <p:cNvPr id="4" name="Picture 2" descr="http://olimpiec.sportsng.ru/img/upload/41/image_image_416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431" y="1343608"/>
            <a:ext cx="6768224" cy="5202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858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6160"/>
            <a:ext cx="10515600" cy="1325563"/>
          </a:xfrm>
        </p:spPr>
        <p:txBody>
          <a:bodyPr/>
          <a:lstStyle/>
          <a:p>
            <a:r>
              <a:rPr lang="ru-RU" dirty="0" smtClean="0"/>
              <a:t>Изучение схем главных сражений</a:t>
            </a:r>
            <a:endParaRPr lang="ru-RU" dirty="0"/>
          </a:p>
        </p:txBody>
      </p:sp>
      <p:pic>
        <p:nvPicPr>
          <p:cNvPr id="48130" name="Picture 2" descr="http://www.uchportal.ru/_ld/248/3190402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269564"/>
            <a:ext cx="5551635" cy="416085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53670"/>
            <a:ext cx="4735799" cy="3876747"/>
          </a:xfrm>
          <a:prstGeom prst="rect">
            <a:avLst/>
          </a:prstGeom>
        </p:spPr>
      </p:pic>
      <p:sp>
        <p:nvSpPr>
          <p:cNvPr id="4" name="TextBox 3"/>
          <p:cNvSpPr txBox="1"/>
          <p:nvPr/>
        </p:nvSpPr>
        <p:spPr>
          <a:xfrm>
            <a:off x="914400" y="5794310"/>
            <a:ext cx="10095722" cy="954107"/>
          </a:xfrm>
          <a:prstGeom prst="rect">
            <a:avLst/>
          </a:prstGeom>
          <a:noFill/>
        </p:spPr>
        <p:txBody>
          <a:bodyPr wrap="square" rtlCol="0">
            <a:spAutoFit/>
          </a:bodyPr>
          <a:lstStyle/>
          <a:p>
            <a:pPr algn="ctr"/>
            <a:r>
              <a:rPr lang="ru-RU" sz="2800" dirty="0" smtClean="0"/>
              <a:t>Хорошо помогает понять развитие событий  во время сражения изучение и разбор схем  сражений.</a:t>
            </a:r>
            <a:endParaRPr lang="ru-RU" sz="2800" dirty="0"/>
          </a:p>
        </p:txBody>
      </p:sp>
    </p:spTree>
    <p:extLst>
      <p:ext uri="{BB962C8B-B14F-4D97-AF65-F5344CB8AC3E}">
        <p14:creationId xmlns:p14="http://schemas.microsoft.com/office/powerpoint/2010/main" val="881031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Полководцы и герои войны</a:t>
            </a:r>
            <a:endParaRPr lang="ru-RU" dirty="0"/>
          </a:p>
        </p:txBody>
      </p:sp>
      <p:sp>
        <p:nvSpPr>
          <p:cNvPr id="3" name="Объект 2"/>
          <p:cNvSpPr>
            <a:spLocks noGrp="1"/>
          </p:cNvSpPr>
          <p:nvPr>
            <p:ph idx="1"/>
          </p:nvPr>
        </p:nvSpPr>
        <p:spPr/>
        <p:txBody>
          <a:bodyPr>
            <a:normAutofit lnSpcReduction="10000"/>
          </a:bodyPr>
          <a:lstStyle/>
          <a:p>
            <a:r>
              <a:rPr lang="ru-RU" dirty="0" smtClean="0"/>
              <a:t>В наших современных учебниках конечно упоминаются полководцы, руководившие войсками во время сражений, разработавшие те или иные операции, но больших сведений о них нет, хотя эти личности вызывают живой интерес у школьников. </a:t>
            </a:r>
            <a:r>
              <a:rPr lang="ru-RU" dirty="0" smtClean="0">
                <a:solidFill>
                  <a:schemeClr val="accent4"/>
                </a:solidFill>
              </a:rPr>
              <a:t>Задача учителя состоит в том, чтобы ребята находили интересный материал, посвящённые тем или иным военачальникам и характеризовали их не только с точки зрения профессиональных качеств, но и человеческих. Ученикам важно ответить на вопрос почему этот человек добился успеха или наоборот потерпел неудачу?</a:t>
            </a:r>
            <a:br>
              <a:rPr lang="ru-RU" dirty="0" smtClean="0">
                <a:solidFill>
                  <a:schemeClr val="accent4"/>
                </a:solidFill>
              </a:rPr>
            </a:br>
            <a:r>
              <a:rPr lang="ru-RU" dirty="0" smtClean="0">
                <a:solidFill>
                  <a:schemeClr val="accent4"/>
                </a:solidFill>
              </a:rPr>
              <a:t>Исторический портрет полководца– это обязательный элемент при изучении военной истории.</a:t>
            </a:r>
            <a:endParaRPr lang="ru-RU" dirty="0">
              <a:solidFill>
                <a:schemeClr val="accent4"/>
              </a:solidFill>
            </a:endParaRPr>
          </a:p>
        </p:txBody>
      </p:sp>
    </p:spTree>
    <p:extLst>
      <p:ext uri="{BB962C8B-B14F-4D97-AF65-F5344CB8AC3E}">
        <p14:creationId xmlns:p14="http://schemas.microsoft.com/office/powerpoint/2010/main" val="863368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Введение</a:t>
            </a:r>
          </a:p>
        </p:txBody>
      </p:sp>
      <p:sp>
        <p:nvSpPr>
          <p:cNvPr id="3" name="Объект 2"/>
          <p:cNvSpPr>
            <a:spLocks noGrp="1"/>
          </p:cNvSpPr>
          <p:nvPr>
            <p:ph idx="1"/>
          </p:nvPr>
        </p:nvSpPr>
        <p:spPr>
          <a:xfrm>
            <a:off x="838200" y="1853616"/>
            <a:ext cx="10515600" cy="4351338"/>
          </a:xfrm>
        </p:spPr>
        <p:txBody>
          <a:bodyPr/>
          <a:lstStyle/>
          <a:p>
            <a:r>
              <a:rPr lang="ru-RU" dirty="0"/>
              <a:t>В настоящее время растет социальный запрос на духовно-нравственную, творческую, деятельную, развивающуюся личность. Поэтому для школы поставлена задача повышения воспитательного потенциала образовательного процесса. Богатейшая военная история нашей страны несет в себе большой воспитательный потенциал, который сможет помочь в решении этой задачи. </a:t>
            </a:r>
            <a:br>
              <a:rPr lang="ru-RU" dirty="0"/>
            </a:br>
            <a:r>
              <a:rPr lang="ru-RU" dirty="0"/>
              <a:t>Соприкасаясь с глубоким изучением вопросов военной истории, старшеклассник приобщается к трудовому и ратному подвигу народа, учится на героических примерах великих предков беззаветному служению Отечеству.</a:t>
            </a:r>
          </a:p>
        </p:txBody>
      </p:sp>
    </p:spTree>
    <p:extLst>
      <p:ext uri="{BB962C8B-B14F-4D97-AF65-F5344CB8AC3E}">
        <p14:creationId xmlns:p14="http://schemas.microsoft.com/office/powerpoint/2010/main" val="3285040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7490" y="85207"/>
            <a:ext cx="10515600" cy="1325563"/>
          </a:xfrm>
        </p:spPr>
        <p:txBody>
          <a:bodyPr/>
          <a:lstStyle/>
          <a:p>
            <a:r>
              <a:rPr lang="ru-RU" dirty="0"/>
              <a:t>Полководцы и герои войны</a:t>
            </a:r>
          </a:p>
        </p:txBody>
      </p:sp>
      <p:sp>
        <p:nvSpPr>
          <p:cNvPr id="3" name="Объект 2"/>
          <p:cNvSpPr>
            <a:spLocks noGrp="1"/>
          </p:cNvSpPr>
          <p:nvPr>
            <p:ph idx="1"/>
          </p:nvPr>
        </p:nvSpPr>
        <p:spPr>
          <a:xfrm>
            <a:off x="987490" y="1573699"/>
            <a:ext cx="10515600" cy="4351338"/>
          </a:xfrm>
        </p:spPr>
        <p:txBody>
          <a:bodyPr>
            <a:normAutofit lnSpcReduction="10000"/>
          </a:bodyPr>
          <a:lstStyle/>
          <a:p>
            <a:pPr marL="0" indent="0">
              <a:buNone/>
            </a:pPr>
            <a:r>
              <a:rPr lang="ru-RU" dirty="0" smtClean="0"/>
              <a:t>Интерес  всегда вызывают такие личности как </a:t>
            </a:r>
            <a:r>
              <a:rPr lang="ru-RU" dirty="0" err="1" smtClean="0"/>
              <a:t>А.В.Суворов</a:t>
            </a:r>
            <a:r>
              <a:rPr lang="ru-RU" dirty="0" smtClean="0"/>
              <a:t>, </a:t>
            </a:r>
            <a:r>
              <a:rPr lang="ru-RU" dirty="0" err="1" smtClean="0"/>
              <a:t>М.И.Кутузов</a:t>
            </a:r>
            <a:r>
              <a:rPr lang="ru-RU" dirty="0" smtClean="0"/>
              <a:t>, Г.К. Жуков, </a:t>
            </a:r>
            <a:r>
              <a:rPr lang="ru-RU" dirty="0" err="1" smtClean="0"/>
              <a:t>А.А.Брусилов</a:t>
            </a:r>
            <a:r>
              <a:rPr lang="ru-RU" dirty="0" smtClean="0"/>
              <a:t>, но иногда </a:t>
            </a:r>
            <a:r>
              <a:rPr lang="ru-RU" dirty="0" smtClean="0">
                <a:solidFill>
                  <a:schemeClr val="accent4"/>
                </a:solidFill>
              </a:rPr>
              <a:t>полезно открыть для ребят других, редко упоминаемых или забытых военачальников: </a:t>
            </a:r>
            <a:r>
              <a:rPr lang="ru-RU" dirty="0" smtClean="0"/>
              <a:t>например, генерала армии Петрова, руководившего обороной Одессы и Севастополя, командовавшего  Северо-Кавказским и </a:t>
            </a:r>
            <a:r>
              <a:rPr lang="en-US" dirty="0" smtClean="0"/>
              <a:t>IV  </a:t>
            </a:r>
            <a:r>
              <a:rPr lang="ru-RU" dirty="0" smtClean="0"/>
              <a:t>Украинским фронтом, генерала армии Черняховского, который начинал войну подполковником,  стал генералом армии , командовал фронтом и погиб под Кёнигсбергом, генерала  Антона </a:t>
            </a:r>
            <a:r>
              <a:rPr lang="ru-RU" dirty="0" err="1" smtClean="0"/>
              <a:t>Скалона</a:t>
            </a:r>
            <a:r>
              <a:rPr lang="ru-RU" dirty="0" smtClean="0"/>
              <a:t>, погибшего при защите </a:t>
            </a:r>
            <a:r>
              <a:rPr lang="ru-RU" dirty="0"/>
              <a:t>С</a:t>
            </a:r>
            <a:r>
              <a:rPr lang="ru-RU" dirty="0" smtClean="0"/>
              <a:t>моленска  от наполеоновской армии, генерала Горчакова, оборонявшего Смоленск и защищавшего </a:t>
            </a:r>
            <a:r>
              <a:rPr lang="ru-RU" dirty="0" err="1" smtClean="0"/>
              <a:t>Шевардинский</a:t>
            </a:r>
            <a:r>
              <a:rPr lang="ru-RU" dirty="0" smtClean="0"/>
              <a:t> редут в 1812 году и других. </a:t>
            </a:r>
            <a:endParaRPr lang="ru-RU" dirty="0"/>
          </a:p>
        </p:txBody>
      </p:sp>
    </p:spTree>
    <p:extLst>
      <p:ext uri="{BB962C8B-B14F-4D97-AF65-F5344CB8AC3E}">
        <p14:creationId xmlns:p14="http://schemas.microsoft.com/office/powerpoint/2010/main" val="2804838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Полководцы и герои войны</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78972"/>
            <a:ext cx="3849260" cy="4351338"/>
          </a:xfrm>
        </p:spPr>
      </p:pic>
      <p:sp>
        <p:nvSpPr>
          <p:cNvPr id="5" name="TextBox 4"/>
          <p:cNvSpPr txBox="1"/>
          <p:nvPr/>
        </p:nvSpPr>
        <p:spPr>
          <a:xfrm>
            <a:off x="951723" y="6218594"/>
            <a:ext cx="3956179" cy="369332"/>
          </a:xfrm>
          <a:prstGeom prst="rect">
            <a:avLst/>
          </a:prstGeom>
          <a:noFill/>
        </p:spPr>
        <p:txBody>
          <a:bodyPr wrap="square" rtlCol="0">
            <a:spAutoFit/>
          </a:bodyPr>
          <a:lstStyle/>
          <a:p>
            <a:r>
              <a:rPr lang="ru-RU" dirty="0" smtClean="0"/>
              <a:t>Андрей Иванович Горчаков </a:t>
            </a:r>
            <a:endParaRPr lang="ru-RU"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306" y="1778973"/>
            <a:ext cx="3833837" cy="4332236"/>
          </a:xfrm>
          <a:prstGeom prst="rect">
            <a:avLst/>
          </a:prstGeom>
        </p:spPr>
      </p:pic>
      <p:sp>
        <p:nvSpPr>
          <p:cNvPr id="8" name="TextBox 7"/>
          <p:cNvSpPr txBox="1"/>
          <p:nvPr/>
        </p:nvSpPr>
        <p:spPr>
          <a:xfrm>
            <a:off x="6204858" y="6218594"/>
            <a:ext cx="4077477" cy="369332"/>
          </a:xfrm>
          <a:prstGeom prst="rect">
            <a:avLst/>
          </a:prstGeom>
          <a:noFill/>
        </p:spPr>
        <p:txBody>
          <a:bodyPr wrap="square" rtlCol="0">
            <a:spAutoFit/>
          </a:bodyPr>
          <a:lstStyle/>
          <a:p>
            <a:r>
              <a:rPr lang="ru-RU" dirty="0" smtClean="0"/>
              <a:t>Антон Антонович </a:t>
            </a:r>
            <a:r>
              <a:rPr lang="ru-RU" dirty="0" err="1" smtClean="0"/>
              <a:t>Скалон</a:t>
            </a:r>
            <a:endParaRPr lang="ru-RU" dirty="0"/>
          </a:p>
        </p:txBody>
      </p:sp>
    </p:spTree>
    <p:extLst>
      <p:ext uri="{BB962C8B-B14F-4D97-AF65-F5344CB8AC3E}">
        <p14:creationId xmlns:p14="http://schemas.microsoft.com/office/powerpoint/2010/main" val="3703621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1190"/>
            <a:ext cx="10515600" cy="1325563"/>
          </a:xfrm>
        </p:spPr>
        <p:txBody>
          <a:bodyPr/>
          <a:lstStyle/>
          <a:p>
            <a:pPr algn="ctr"/>
            <a:r>
              <a:rPr lang="ru-RU" dirty="0"/>
              <a:t>Полководцы и герои войны</a:t>
            </a:r>
          </a:p>
        </p:txBody>
      </p:sp>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30292" r="30535"/>
          <a:stretch/>
        </p:blipFill>
        <p:spPr>
          <a:xfrm>
            <a:off x="4609322" y="1594557"/>
            <a:ext cx="3153748" cy="4499233"/>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25" y="1578552"/>
            <a:ext cx="3555306" cy="4515238"/>
          </a:xfrm>
          <a:prstGeom prst="rect">
            <a:avLst/>
          </a:prstGeom>
        </p:spPr>
      </p:pic>
      <p:sp>
        <p:nvSpPr>
          <p:cNvPr id="6" name="TextBox 5"/>
          <p:cNvSpPr txBox="1"/>
          <p:nvPr/>
        </p:nvSpPr>
        <p:spPr>
          <a:xfrm>
            <a:off x="1156825" y="6269530"/>
            <a:ext cx="3685593" cy="369332"/>
          </a:xfrm>
          <a:prstGeom prst="rect">
            <a:avLst/>
          </a:prstGeom>
          <a:noFill/>
        </p:spPr>
        <p:txBody>
          <a:bodyPr wrap="square" rtlCol="0">
            <a:spAutoFit/>
          </a:bodyPr>
          <a:lstStyle/>
          <a:p>
            <a:r>
              <a:rPr lang="ru-RU" dirty="0" smtClean="0"/>
              <a:t>Иван Данилович Черняховский</a:t>
            </a:r>
            <a:endParaRPr lang="ru-RU" dirty="0"/>
          </a:p>
        </p:txBody>
      </p:sp>
      <p:sp>
        <p:nvSpPr>
          <p:cNvPr id="8" name="TextBox 7"/>
          <p:cNvSpPr txBox="1"/>
          <p:nvPr/>
        </p:nvSpPr>
        <p:spPr>
          <a:xfrm>
            <a:off x="4920343" y="6269530"/>
            <a:ext cx="3321699" cy="369332"/>
          </a:xfrm>
          <a:prstGeom prst="rect">
            <a:avLst/>
          </a:prstGeom>
          <a:noFill/>
        </p:spPr>
        <p:txBody>
          <a:bodyPr wrap="square" rtlCol="0">
            <a:spAutoFit/>
          </a:bodyPr>
          <a:lstStyle/>
          <a:p>
            <a:r>
              <a:rPr lang="ru-RU" dirty="0" smtClean="0"/>
              <a:t>Иван Ефимович Петров</a:t>
            </a:r>
            <a:endParaRPr lang="ru-RU"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2041" y="1578552"/>
            <a:ext cx="3159327" cy="4531243"/>
          </a:xfrm>
          <a:prstGeom prst="rect">
            <a:avLst/>
          </a:prstGeom>
        </p:spPr>
      </p:pic>
      <p:sp>
        <p:nvSpPr>
          <p:cNvPr id="7" name="TextBox 6"/>
          <p:cNvSpPr txBox="1"/>
          <p:nvPr/>
        </p:nvSpPr>
        <p:spPr>
          <a:xfrm>
            <a:off x="8126962" y="6269530"/>
            <a:ext cx="3993503" cy="369332"/>
          </a:xfrm>
          <a:prstGeom prst="rect">
            <a:avLst/>
          </a:prstGeom>
          <a:noFill/>
        </p:spPr>
        <p:txBody>
          <a:bodyPr wrap="square" rtlCol="0">
            <a:spAutoFit/>
          </a:bodyPr>
          <a:lstStyle/>
          <a:p>
            <a:r>
              <a:rPr lang="ru-RU" dirty="0" smtClean="0"/>
              <a:t>Александр  Михайлович  Василевский</a:t>
            </a:r>
            <a:endParaRPr lang="ru-RU" dirty="0"/>
          </a:p>
        </p:txBody>
      </p:sp>
    </p:spTree>
    <p:extLst>
      <p:ext uri="{BB962C8B-B14F-4D97-AF65-F5344CB8AC3E}">
        <p14:creationId xmlns:p14="http://schemas.microsoft.com/office/powerpoint/2010/main" val="1623392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Полководцы и герои войны</a:t>
            </a:r>
          </a:p>
        </p:txBody>
      </p:sp>
      <p:sp>
        <p:nvSpPr>
          <p:cNvPr id="3" name="Объект 2"/>
          <p:cNvSpPr>
            <a:spLocks noGrp="1"/>
          </p:cNvSpPr>
          <p:nvPr>
            <p:ph idx="1"/>
          </p:nvPr>
        </p:nvSpPr>
        <p:spPr>
          <a:xfrm>
            <a:off x="653143" y="1502229"/>
            <a:ext cx="10700657" cy="4674734"/>
          </a:xfrm>
        </p:spPr>
        <p:txBody>
          <a:bodyPr>
            <a:normAutofit fontScale="92500" lnSpcReduction="20000"/>
          </a:bodyPr>
          <a:lstStyle/>
          <a:p>
            <a:pPr marL="0" indent="0">
              <a:buNone/>
            </a:pPr>
            <a:r>
              <a:rPr lang="ru-RU" dirty="0" smtClean="0"/>
              <a:t>Знать и чтить своих героев – важнейший элемент патриотического воспитания школьников.  Важно донести до ребят понимание значимости подвигов наших полководцев, наших солдат и офицеров.</a:t>
            </a:r>
          </a:p>
          <a:p>
            <a:pPr marL="0" indent="0">
              <a:buNone/>
            </a:pPr>
            <a:r>
              <a:rPr lang="ru-RU" dirty="0" smtClean="0"/>
              <a:t>В процессе изучения военной тематики учащимся предлагается подготовить сообщения о героях войны и их подвигах. В новых учебниках истории героям войны уделяется минимум внимания, что недопустимо сегодня в условиях ментальной войны, которую развязали против </a:t>
            </a:r>
            <a:r>
              <a:rPr lang="ru-RU" dirty="0"/>
              <a:t>Р</a:t>
            </a:r>
            <a:r>
              <a:rPr lang="ru-RU" dirty="0" smtClean="0"/>
              <a:t>оссии  страны Запада. Противники России пытаются подорвать единство нашей страны изнутри, путём разобщения, путём переписывания истории, принижения подвигов наших воинов, нашего народа. Они пытаются разрушить тот стрежень, который объединяет наш народ – историческую память, поэтому при изучении военной тематики должно стать правилом освещение материалов о подвигах наших воинов. </a:t>
            </a:r>
            <a:r>
              <a:rPr lang="ru-RU" dirty="0" smtClean="0">
                <a:solidFill>
                  <a:schemeClr val="accent4"/>
                </a:solidFill>
              </a:rPr>
              <a:t>Так при изучении Великой Отечественной войны каждый учащийся в качестве домашнего задания обязательно готовит своё сообщение о герое.</a:t>
            </a:r>
            <a:endParaRPr lang="ru-RU" dirty="0">
              <a:solidFill>
                <a:schemeClr val="accent4"/>
              </a:solidFill>
            </a:endParaRPr>
          </a:p>
        </p:txBody>
      </p:sp>
    </p:spTree>
    <p:extLst>
      <p:ext uri="{BB962C8B-B14F-4D97-AF65-F5344CB8AC3E}">
        <p14:creationId xmlns:p14="http://schemas.microsoft.com/office/powerpoint/2010/main" val="418804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7530" y="0"/>
            <a:ext cx="10515600" cy="1325563"/>
          </a:xfrm>
        </p:spPr>
        <p:txBody>
          <a:bodyPr/>
          <a:lstStyle/>
          <a:p>
            <a:pPr algn="ctr"/>
            <a:r>
              <a:rPr lang="ru-RU" dirty="0" smtClean="0"/>
              <a:t>Полководцы и герои войны</a:t>
            </a:r>
            <a:endParaRPr lang="ru-RU" dirty="0"/>
          </a:p>
        </p:txBody>
      </p:sp>
      <p:pic>
        <p:nvPicPr>
          <p:cNvPr id="49154" name="Picture 2" descr="http://images.myshared.ru/4/282486/slide_6.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528"/>
          <a:stretch/>
        </p:blipFill>
        <p:spPr bwMode="auto">
          <a:xfrm>
            <a:off x="1511559" y="1125827"/>
            <a:ext cx="7830566" cy="548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16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6862" y="75876"/>
            <a:ext cx="10515600" cy="1325563"/>
          </a:xfrm>
        </p:spPr>
        <p:txBody>
          <a:bodyPr/>
          <a:lstStyle/>
          <a:p>
            <a:pPr algn="ctr"/>
            <a:r>
              <a:rPr lang="ru-RU" dirty="0" smtClean="0"/>
              <a:t>Знать героев войны и их подвиги</a:t>
            </a:r>
            <a:endParaRPr lang="ru-RU" dirty="0"/>
          </a:p>
        </p:txBody>
      </p:sp>
      <p:pic>
        <p:nvPicPr>
          <p:cNvPr id="58370" name="Picture 2" descr="http://images.myshared.ru/5/452664/slide_1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4806" y="1091682"/>
            <a:ext cx="7489372" cy="561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332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03838"/>
          </a:xfrm>
        </p:spPr>
        <p:txBody>
          <a:bodyPr/>
          <a:lstStyle/>
          <a:p>
            <a:pPr algn="ctr"/>
            <a:r>
              <a:rPr lang="ru-RU" dirty="0" smtClean="0"/>
              <a:t>Герои войны</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258" y="1245943"/>
            <a:ext cx="3121964" cy="4351338"/>
          </a:xfr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49943"/>
          <a:stretch/>
        </p:blipFill>
        <p:spPr>
          <a:xfrm>
            <a:off x="3686542" y="1483566"/>
            <a:ext cx="3582005" cy="402466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355" y="1224203"/>
            <a:ext cx="2865478" cy="4284032"/>
          </a:xfrm>
          <a:prstGeom prst="rect">
            <a:avLst/>
          </a:prstGeom>
        </p:spPr>
      </p:pic>
      <p:sp>
        <p:nvSpPr>
          <p:cNvPr id="7" name="TextBox 6"/>
          <p:cNvSpPr txBox="1"/>
          <p:nvPr/>
        </p:nvSpPr>
        <p:spPr>
          <a:xfrm>
            <a:off x="487258" y="5669934"/>
            <a:ext cx="3121964" cy="646331"/>
          </a:xfrm>
          <a:prstGeom prst="rect">
            <a:avLst/>
          </a:prstGeom>
          <a:noFill/>
        </p:spPr>
        <p:txBody>
          <a:bodyPr wrap="square" rtlCol="0">
            <a:spAutoFit/>
          </a:bodyPr>
          <a:lstStyle/>
          <a:p>
            <a:pPr algn="ctr"/>
            <a:r>
              <a:rPr lang="ru-RU" dirty="0" smtClean="0"/>
              <a:t>Михаил </a:t>
            </a:r>
            <a:r>
              <a:rPr lang="ru-RU" dirty="0" err="1" smtClean="0"/>
              <a:t>Девятаев</a:t>
            </a:r>
            <a:r>
              <a:rPr lang="ru-RU" dirty="0" smtClean="0"/>
              <a:t>. </a:t>
            </a:r>
            <a:br>
              <a:rPr lang="ru-RU" dirty="0" smtClean="0"/>
            </a:br>
            <a:r>
              <a:rPr lang="ru-RU" dirty="0" smtClean="0"/>
              <a:t>Побег из плена на самолёте</a:t>
            </a:r>
            <a:endParaRPr lang="ru-RU" dirty="0"/>
          </a:p>
        </p:txBody>
      </p:sp>
      <p:sp>
        <p:nvSpPr>
          <p:cNvPr id="8" name="TextBox 7"/>
          <p:cNvSpPr txBox="1"/>
          <p:nvPr/>
        </p:nvSpPr>
        <p:spPr>
          <a:xfrm>
            <a:off x="3765376" y="5722837"/>
            <a:ext cx="3424335" cy="923330"/>
          </a:xfrm>
          <a:prstGeom prst="rect">
            <a:avLst/>
          </a:prstGeom>
          <a:noFill/>
        </p:spPr>
        <p:txBody>
          <a:bodyPr wrap="square" rtlCol="0">
            <a:spAutoFit/>
          </a:bodyPr>
          <a:lstStyle/>
          <a:p>
            <a:pPr algn="ctr"/>
            <a:r>
              <a:rPr lang="ru-RU" dirty="0" smtClean="0"/>
              <a:t>Александр Матросов</a:t>
            </a:r>
          </a:p>
          <a:p>
            <a:pPr algn="ctr"/>
            <a:r>
              <a:rPr lang="ru-RU" dirty="0" smtClean="0"/>
              <a:t>Грудью закрыл амбразуру вражеского дота.</a:t>
            </a:r>
            <a:endParaRPr lang="ru-RU" dirty="0"/>
          </a:p>
        </p:txBody>
      </p:sp>
      <p:sp>
        <p:nvSpPr>
          <p:cNvPr id="9" name="TextBox 8"/>
          <p:cNvSpPr txBox="1"/>
          <p:nvPr/>
        </p:nvSpPr>
        <p:spPr>
          <a:xfrm>
            <a:off x="7995355" y="5669934"/>
            <a:ext cx="2865478" cy="923330"/>
          </a:xfrm>
          <a:prstGeom prst="rect">
            <a:avLst/>
          </a:prstGeom>
          <a:noFill/>
        </p:spPr>
        <p:txBody>
          <a:bodyPr wrap="square" rtlCol="0">
            <a:spAutoFit/>
          </a:bodyPr>
          <a:lstStyle/>
          <a:p>
            <a:pPr algn="ctr"/>
            <a:r>
              <a:rPr lang="ru-RU" dirty="0" smtClean="0"/>
              <a:t>Дмитрий Лавриненко</a:t>
            </a:r>
            <a:br>
              <a:rPr lang="ru-RU" dirty="0" smtClean="0"/>
            </a:br>
            <a:r>
              <a:rPr lang="ru-RU" dirty="0" smtClean="0"/>
              <a:t>За 3 месяца подбил 52 немецких танка</a:t>
            </a:r>
            <a:endParaRPr lang="ru-RU" dirty="0"/>
          </a:p>
        </p:txBody>
      </p:sp>
    </p:spTree>
    <p:extLst>
      <p:ext uri="{BB962C8B-B14F-4D97-AF65-F5344CB8AC3E}">
        <p14:creationId xmlns:p14="http://schemas.microsoft.com/office/powerpoint/2010/main" val="4112246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4244"/>
            <a:ext cx="10515600" cy="1325563"/>
          </a:xfrm>
        </p:spPr>
        <p:txBody>
          <a:bodyPr/>
          <a:lstStyle/>
          <a:p>
            <a:r>
              <a:rPr lang="ru-RU" dirty="0" smtClean="0"/>
              <a:t>Боевые награды отличившимся</a:t>
            </a:r>
            <a:endParaRPr lang="ru-RU" dirty="0"/>
          </a:p>
        </p:txBody>
      </p:sp>
      <p:sp>
        <p:nvSpPr>
          <p:cNvPr id="3" name="Объект 2"/>
          <p:cNvSpPr>
            <a:spLocks noGrp="1"/>
          </p:cNvSpPr>
          <p:nvPr>
            <p:ph idx="1"/>
          </p:nvPr>
        </p:nvSpPr>
        <p:spPr>
          <a:xfrm>
            <a:off x="838200" y="1825625"/>
            <a:ext cx="3145971" cy="4351338"/>
          </a:xfrm>
        </p:spPr>
        <p:txBody>
          <a:bodyPr/>
          <a:lstStyle/>
          <a:p>
            <a:r>
              <a:rPr lang="ru-RU" dirty="0" smtClean="0"/>
              <a:t>Глубокое изучение материалов войны предполагает и изучение наград отличившимся, их описания, изображения и статута.</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3781" y="1166398"/>
            <a:ext cx="4105469" cy="205273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9166" y="4236568"/>
            <a:ext cx="3900196" cy="219230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716" y="1166398"/>
            <a:ext cx="3765096" cy="2834896"/>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05" y="3474099"/>
            <a:ext cx="3054219" cy="3054219"/>
          </a:xfrm>
          <a:prstGeom prst="rect">
            <a:avLst/>
          </a:prstGeom>
        </p:spPr>
      </p:pic>
    </p:spTree>
    <p:extLst>
      <p:ext uri="{BB962C8B-B14F-4D97-AF65-F5344CB8AC3E}">
        <p14:creationId xmlns:p14="http://schemas.microsoft.com/office/powerpoint/2010/main" val="3459609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00062"/>
            <a:ext cx="10515600" cy="1325563"/>
          </a:xfrm>
        </p:spPr>
        <p:txBody>
          <a:bodyPr>
            <a:normAutofit fontScale="90000"/>
          </a:bodyPr>
          <a:lstStyle/>
          <a:p>
            <a:pPr algn="ctr"/>
            <a:r>
              <a:rPr lang="ru-RU" dirty="0"/>
              <a:t>Причины окончания военных действий</a:t>
            </a:r>
            <a:r>
              <a:rPr lang="ru-RU" dirty="0" smtClean="0"/>
              <a:t>.</a:t>
            </a:r>
            <a:br>
              <a:rPr lang="ru-RU" dirty="0" smtClean="0"/>
            </a:br>
            <a:r>
              <a:rPr lang="ru-RU" dirty="0" smtClean="0"/>
              <a:t> </a:t>
            </a:r>
            <a:r>
              <a:rPr lang="ru-RU" dirty="0"/>
              <a:t>Условия мирного договора.</a:t>
            </a:r>
            <a:br>
              <a:rPr lang="ru-RU" dirty="0"/>
            </a:br>
            <a:endParaRPr lang="ru-RU" dirty="0"/>
          </a:p>
        </p:txBody>
      </p:sp>
      <p:sp>
        <p:nvSpPr>
          <p:cNvPr id="3" name="Объект 2"/>
          <p:cNvSpPr>
            <a:spLocks noGrp="1"/>
          </p:cNvSpPr>
          <p:nvPr>
            <p:ph idx="1"/>
          </p:nvPr>
        </p:nvSpPr>
        <p:spPr/>
        <p:txBody>
          <a:bodyPr/>
          <a:lstStyle/>
          <a:p>
            <a:r>
              <a:rPr lang="ru-RU" dirty="0" smtClean="0"/>
              <a:t>На завершающем этапе изучения темы войны школьникам задаются вопросы на которые они должны ответить:</a:t>
            </a:r>
          </a:p>
          <a:p>
            <a:r>
              <a:rPr lang="ru-RU" dirty="0" smtClean="0"/>
              <a:t>Почему война завершилась? Каков её исход? </a:t>
            </a:r>
          </a:p>
          <a:p>
            <a:r>
              <a:rPr lang="ru-RU" dirty="0" smtClean="0"/>
              <a:t>Каковы условия мирного договора? Кому они выгодны?</a:t>
            </a:r>
            <a:br>
              <a:rPr lang="ru-RU" dirty="0" smtClean="0"/>
            </a:br>
            <a:r>
              <a:rPr lang="ru-RU" dirty="0" smtClean="0"/>
              <a:t/>
            </a:r>
            <a:br>
              <a:rPr lang="ru-RU" dirty="0" smtClean="0"/>
            </a:br>
            <a:r>
              <a:rPr lang="ru-RU" dirty="0" smtClean="0">
                <a:solidFill>
                  <a:schemeClr val="accent4"/>
                </a:solidFill>
              </a:rPr>
              <a:t>Для ответа на вопросы школьники должны прочитать текст мирного договора, его условия, показать на карте территории, которые приобрели или потеряли страны-участники войны и ответить на поставленные вопросы.</a:t>
            </a:r>
            <a:endParaRPr lang="ru-RU" dirty="0">
              <a:solidFill>
                <a:schemeClr val="accent4"/>
              </a:solidFill>
            </a:endParaRPr>
          </a:p>
        </p:txBody>
      </p:sp>
    </p:spTree>
    <p:extLst>
      <p:ext uri="{BB962C8B-B14F-4D97-AF65-F5344CB8AC3E}">
        <p14:creationId xmlns:p14="http://schemas.microsoft.com/office/powerpoint/2010/main" val="2419223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30440"/>
            <a:ext cx="10515600" cy="1325563"/>
          </a:xfrm>
        </p:spPr>
        <p:txBody>
          <a:bodyPr>
            <a:normAutofit fontScale="90000"/>
          </a:bodyPr>
          <a:lstStyle/>
          <a:p>
            <a:pPr algn="ctr"/>
            <a:r>
              <a:rPr lang="ru-RU" dirty="0" smtClean="0"/>
              <a:t>Последствия </a:t>
            </a:r>
            <a:r>
              <a:rPr lang="ru-RU" dirty="0"/>
              <a:t>войны</a:t>
            </a:r>
            <a:r>
              <a:rPr lang="ru-RU" dirty="0" smtClean="0"/>
              <a:t>. Влияние </a:t>
            </a:r>
            <a:r>
              <a:rPr lang="ru-RU" dirty="0"/>
              <a:t>на внутреннюю и внешнюю политику </a:t>
            </a:r>
            <a:r>
              <a:rPr lang="ru-RU" dirty="0" smtClean="0"/>
              <a:t>сторон.</a:t>
            </a:r>
            <a:r>
              <a:rPr lang="ru-RU" dirty="0"/>
              <a:t/>
            </a:r>
            <a:br>
              <a:rPr lang="ru-RU" dirty="0"/>
            </a:br>
            <a:endParaRPr lang="ru-RU" dirty="0"/>
          </a:p>
        </p:txBody>
      </p:sp>
      <p:sp>
        <p:nvSpPr>
          <p:cNvPr id="3" name="Объект 2"/>
          <p:cNvSpPr>
            <a:spLocks noGrp="1"/>
          </p:cNvSpPr>
          <p:nvPr>
            <p:ph idx="1"/>
          </p:nvPr>
        </p:nvSpPr>
        <p:spPr>
          <a:xfrm>
            <a:off x="838200" y="1756003"/>
            <a:ext cx="4256314" cy="4771217"/>
          </a:xfrm>
        </p:spPr>
        <p:txBody>
          <a:bodyPr>
            <a:normAutofit fontScale="85000" lnSpcReduction="20000"/>
          </a:bodyPr>
          <a:lstStyle/>
          <a:p>
            <a:r>
              <a:rPr lang="ru-RU" dirty="0" smtClean="0"/>
              <a:t>Каждая война имеет определённые последствия, поэтому необходимо </a:t>
            </a:r>
            <a:r>
              <a:rPr lang="ru-RU" dirty="0"/>
              <a:t>вместе с учениками разобрать как </a:t>
            </a:r>
            <a:r>
              <a:rPr lang="ru-RU" dirty="0" smtClean="0"/>
              <a:t>она повлияла на разные стороны жизни внутри страны: на  политику, экономику, социальную жизнь, культурную жизнь, на состояние армии. Конечно, следует осветить вопрос о задачах и направлениях внешней политики страны по результатам войны</a:t>
            </a:r>
            <a:r>
              <a:rPr lang="ru-RU" dirty="0" smtClean="0">
                <a:solidFill>
                  <a:schemeClr val="accent4"/>
                </a:solidFill>
              </a:rPr>
              <a:t>. Для этого можно прибегнуть к составлению таблицы или схемы, лучше вместе с учащимися.</a:t>
            </a:r>
            <a:endParaRPr lang="ru-RU" dirty="0">
              <a:solidFill>
                <a:schemeClr val="accent4"/>
              </a:solidFill>
            </a:endParaRPr>
          </a:p>
        </p:txBody>
      </p:sp>
      <p:pic>
        <p:nvPicPr>
          <p:cNvPr id="4" name="Picture 2" descr="http://ok-t.ru/studopediaru/baza9/125949040566.files/image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842" y="1756004"/>
            <a:ext cx="6511358" cy="456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29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Введение</a:t>
            </a:r>
          </a:p>
        </p:txBody>
      </p:sp>
      <p:sp>
        <p:nvSpPr>
          <p:cNvPr id="3" name="Объект 2"/>
          <p:cNvSpPr>
            <a:spLocks noGrp="1"/>
          </p:cNvSpPr>
          <p:nvPr>
            <p:ph idx="1"/>
          </p:nvPr>
        </p:nvSpPr>
        <p:spPr/>
        <p:txBody>
          <a:bodyPr>
            <a:normAutofit fontScale="92500" lnSpcReduction="20000"/>
          </a:bodyPr>
          <a:lstStyle/>
          <a:p>
            <a:r>
              <a:rPr lang="ru-RU" dirty="0"/>
              <a:t>Военные традиции, героика минувших времен никогда не утрачивают своего значения. Хранить и развивать славные боевые традиции наших предков - в этом и состоит одна из задач исторической науки. Изучение вопросов военной истории позволит обеспечить личностно-эмоциональное восприятие </a:t>
            </a:r>
            <a:r>
              <a:rPr lang="ru-RU" dirty="0" smtClean="0"/>
              <a:t>старшеклассниками </a:t>
            </a:r>
            <a:r>
              <a:rPr lang="ru-RU" dirty="0"/>
              <a:t>прошлого и настоящего</a:t>
            </a:r>
            <a:r>
              <a:rPr lang="ru-RU" dirty="0" smtClean="0"/>
              <a:t>.</a:t>
            </a:r>
          </a:p>
          <a:p>
            <a:r>
              <a:rPr lang="ru-RU" dirty="0"/>
              <a:t>Выделяют три функции военной истории: образовательная, воспитательная, мировоззренческая.</a:t>
            </a:r>
            <a:br>
              <a:rPr lang="ru-RU" dirty="0"/>
            </a:br>
            <a:r>
              <a:rPr lang="ru-RU" dirty="0"/>
              <a:t>Образовательная функция военной истории состоит в том, что заключенные в ней разнообразные знания становятся достоянием старшеклассников, необходимым в их повседневной деятельности. Полученные знания по военной истории, становятся фундаментом широкого кругозора, являются эффективным средством совершенствования творческого мышления</a:t>
            </a:r>
          </a:p>
        </p:txBody>
      </p:sp>
    </p:spTree>
    <p:extLst>
      <p:ext uri="{BB962C8B-B14F-4D97-AF65-F5344CB8AC3E}">
        <p14:creationId xmlns:p14="http://schemas.microsoft.com/office/powerpoint/2010/main" val="2028490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f2.ppt-online.org/files2/slide/k/kd02PtSs5EDO8GQi3BK4mTYM1bWCyUHfqRo67NJzvg/slide-2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5656" y="1474238"/>
            <a:ext cx="9554547" cy="5189666"/>
          </a:xfrm>
          <a:prstGeom prst="rect">
            <a:avLst/>
          </a:prstGeom>
          <a:noFill/>
          <a:ln>
            <a:noFill/>
          </a:ln>
        </p:spPr>
      </p:pic>
      <p:sp>
        <p:nvSpPr>
          <p:cNvPr id="5" name="Заголовок 1"/>
          <p:cNvSpPr>
            <a:spLocks noGrp="1"/>
          </p:cNvSpPr>
          <p:nvPr>
            <p:ph type="title"/>
          </p:nvPr>
        </p:nvSpPr>
        <p:spPr>
          <a:xfrm>
            <a:off x="838200" y="225911"/>
            <a:ext cx="10515600" cy="1325562"/>
          </a:xfrm>
        </p:spPr>
        <p:txBody>
          <a:bodyPr>
            <a:normAutofit/>
          </a:bodyPr>
          <a:lstStyle/>
          <a:p>
            <a:pPr algn="ctr"/>
            <a:r>
              <a:rPr lang="ru-RU" dirty="0" smtClean="0"/>
              <a:t>Последствия </a:t>
            </a:r>
            <a:r>
              <a:rPr lang="ru-RU" dirty="0"/>
              <a:t>войны</a:t>
            </a:r>
            <a:r>
              <a:rPr lang="ru-RU" dirty="0" smtClean="0"/>
              <a:t>. </a:t>
            </a:r>
            <a:r>
              <a:rPr lang="ru-RU" dirty="0"/>
              <a:t/>
            </a:r>
            <a:br>
              <a:rPr lang="ru-RU" dirty="0"/>
            </a:br>
            <a:endParaRPr lang="ru-RU" dirty="0"/>
          </a:p>
        </p:txBody>
      </p:sp>
    </p:spTree>
    <p:extLst>
      <p:ext uri="{BB962C8B-B14F-4D97-AF65-F5344CB8AC3E}">
        <p14:creationId xmlns:p14="http://schemas.microsoft.com/office/powerpoint/2010/main" val="2240987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4853" y="19893"/>
            <a:ext cx="10515600" cy="1325563"/>
          </a:xfrm>
        </p:spPr>
        <p:txBody>
          <a:bodyPr/>
          <a:lstStyle/>
          <a:p>
            <a:r>
              <a:rPr lang="ru-RU" dirty="0"/>
              <a:t>Использование произведений искусства</a:t>
            </a:r>
          </a:p>
        </p:txBody>
      </p:sp>
      <p:sp>
        <p:nvSpPr>
          <p:cNvPr id="3" name="Объект 2"/>
          <p:cNvSpPr>
            <a:spLocks noGrp="1"/>
          </p:cNvSpPr>
          <p:nvPr>
            <p:ph idx="1"/>
          </p:nvPr>
        </p:nvSpPr>
        <p:spPr>
          <a:xfrm>
            <a:off x="391887" y="1251768"/>
            <a:ext cx="4852694" cy="5416200"/>
          </a:xfrm>
        </p:spPr>
        <p:txBody>
          <a:bodyPr>
            <a:normAutofit fontScale="55000" lnSpcReduction="20000"/>
          </a:bodyPr>
          <a:lstStyle/>
          <a:p>
            <a:r>
              <a:rPr lang="ru-RU" sz="3400" dirty="0" smtClean="0"/>
              <a:t>Отражение военных событий в произведениях литературы и искусства:</a:t>
            </a:r>
          </a:p>
          <a:p>
            <a:r>
              <a:rPr lang="ru-RU" sz="3400" dirty="0" smtClean="0"/>
              <a:t>Живопись</a:t>
            </a:r>
          </a:p>
          <a:p>
            <a:r>
              <a:rPr lang="ru-RU" sz="3400" dirty="0" smtClean="0"/>
              <a:t>Стихи</a:t>
            </a:r>
          </a:p>
          <a:p>
            <a:r>
              <a:rPr lang="ru-RU" sz="3400" dirty="0" smtClean="0"/>
              <a:t>Литература</a:t>
            </a:r>
          </a:p>
          <a:p>
            <a:r>
              <a:rPr lang="ru-RU" sz="3400" dirty="0" smtClean="0"/>
              <a:t>Музыка</a:t>
            </a:r>
          </a:p>
          <a:p>
            <a:r>
              <a:rPr lang="ru-RU" sz="3600" dirty="0" smtClean="0"/>
              <a:t>Произведения литературы и искусства помогают школьникам лучше осмыслить и понять военные события, их влияние на судьбы людей, судьбу  страны.</a:t>
            </a:r>
            <a:br>
              <a:rPr lang="ru-RU" sz="3600" dirty="0" smtClean="0"/>
            </a:br>
            <a:r>
              <a:rPr lang="ru-RU" sz="3600" dirty="0" smtClean="0"/>
              <a:t> Стихи и музыка добавляют, усиливают эмоциональную составляющую при изучении материала, а литература и живопись помогают более детально, наглядно воспринимать героическое прошлое нашего народа. Знакомство учащихся с произведениями культуры способствуют их интеллектуальному развитию, росту их культурного уровня. </a:t>
            </a:r>
            <a:r>
              <a:rPr lang="ru-RU" sz="3600" dirty="0" err="1" smtClean="0">
                <a:solidFill>
                  <a:schemeClr val="accent4"/>
                </a:solidFill>
              </a:rPr>
              <a:t>Желательно,чтобы</a:t>
            </a:r>
            <a:r>
              <a:rPr lang="ru-RU" sz="3600" dirty="0">
                <a:solidFill>
                  <a:schemeClr val="accent4"/>
                </a:solidFill>
              </a:rPr>
              <a:t> </a:t>
            </a:r>
            <a:r>
              <a:rPr lang="ru-RU" sz="3600" dirty="0" smtClean="0">
                <a:solidFill>
                  <a:schemeClr val="accent4"/>
                </a:solidFill>
              </a:rPr>
              <a:t>поиск произведений,  их характеристику осуществляли сами учащиеся при поддержке учителя.</a:t>
            </a:r>
            <a:endParaRPr lang="ru-RU" sz="3600" u="sng" dirty="0">
              <a:solidFill>
                <a:schemeClr val="accent4"/>
              </a:solidFill>
            </a:endParaRPr>
          </a:p>
        </p:txBody>
      </p:sp>
      <p:pic>
        <p:nvPicPr>
          <p:cNvPr id="4" name="Picture 2" descr="http://3.bp.blogspot.com/-Dh-gv7GquW4/TaGjWmo5y1I/AAAAAAAAAH8/5LkigEerhns/s1600/%25D1%2581%25D0%25B5%25D0%25B2.%25D0%25B2%25D0%25BE%25D0%25B9%25D0%25BD%25D0%25B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553" y="1345456"/>
            <a:ext cx="6296462" cy="369368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13586" t="8873" r="11572" b="6153"/>
          <a:stretch/>
        </p:blipFill>
        <p:spPr>
          <a:xfrm>
            <a:off x="5244580" y="4392464"/>
            <a:ext cx="3032449" cy="229533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9043" y="4412292"/>
            <a:ext cx="3007568" cy="2255676"/>
          </a:xfrm>
          <a:prstGeom prst="rect">
            <a:avLst/>
          </a:prstGeom>
        </p:spPr>
      </p:pic>
    </p:spTree>
    <p:extLst>
      <p:ext uri="{BB962C8B-B14F-4D97-AF65-F5344CB8AC3E}">
        <p14:creationId xmlns:p14="http://schemas.microsoft.com/office/powerpoint/2010/main" val="3492238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1905"/>
            <a:ext cx="10515600" cy="1325563"/>
          </a:xfrm>
        </p:spPr>
        <p:txBody>
          <a:bodyPr/>
          <a:lstStyle/>
          <a:p>
            <a:pPr algn="ctr"/>
            <a:r>
              <a:rPr lang="ru-RU" dirty="0" smtClean="0"/>
              <a:t>Посещение музеев и памятных мест</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5027" y="1602444"/>
            <a:ext cx="2748441" cy="2582031"/>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736" y="1602444"/>
            <a:ext cx="3709464" cy="2788005"/>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596" y="4503942"/>
            <a:ext cx="1542661" cy="2313992"/>
          </a:xfrm>
          <a:prstGeom prst="rect">
            <a:avLst/>
          </a:prstGeom>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1031" t="-9619" r="1031" b="18895"/>
          <a:stretch/>
        </p:blipFill>
        <p:spPr>
          <a:xfrm>
            <a:off x="7732433" y="4250338"/>
            <a:ext cx="3621367" cy="2464100"/>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9374" y="4474426"/>
            <a:ext cx="3135320" cy="2240012"/>
          </a:xfrm>
          <a:prstGeom prst="rect">
            <a:avLst/>
          </a:prstGeom>
        </p:spPr>
      </p:pic>
      <p:sp>
        <p:nvSpPr>
          <p:cNvPr id="3" name="Объект 2"/>
          <p:cNvSpPr>
            <a:spLocks noGrp="1"/>
          </p:cNvSpPr>
          <p:nvPr>
            <p:ph idx="1"/>
          </p:nvPr>
        </p:nvSpPr>
        <p:spPr>
          <a:xfrm>
            <a:off x="907659" y="1400737"/>
            <a:ext cx="4117910" cy="2783738"/>
          </a:xfrm>
        </p:spPr>
        <p:txBody>
          <a:bodyPr>
            <a:normAutofit/>
          </a:bodyPr>
          <a:lstStyle/>
          <a:p>
            <a:r>
              <a:rPr lang="ru-RU" dirty="0" smtClean="0"/>
              <a:t>Посещение музеев, мест героических сражений имеет большое познавательное и нравственное значение для учащихся.</a:t>
            </a:r>
            <a:endParaRPr lang="ru-RU" dirty="0"/>
          </a:p>
        </p:txBody>
      </p:sp>
    </p:spTree>
    <p:extLst>
      <p:ext uri="{BB962C8B-B14F-4D97-AF65-F5344CB8AC3E}">
        <p14:creationId xmlns:p14="http://schemas.microsoft.com/office/powerpoint/2010/main" val="2480338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Виртуальные экскурсии по музеям</a:t>
            </a:r>
            <a:endParaRPr lang="ru-RU" dirty="0"/>
          </a:p>
        </p:txBody>
      </p:sp>
      <p:pic>
        <p:nvPicPr>
          <p:cNvPr id="12" name="Объект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7599" y="1835806"/>
            <a:ext cx="3191260" cy="2405412"/>
          </a:xfr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9836" y="1835806"/>
            <a:ext cx="3631225" cy="2404268"/>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8379" y="1843868"/>
            <a:ext cx="3580468" cy="2388144"/>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599" y="4336724"/>
            <a:ext cx="3191260" cy="2393445"/>
          </a:xfrm>
          <a:prstGeom prst="rect">
            <a:avLst/>
          </a:prstGeom>
        </p:spPr>
      </p:pic>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val="0"/>
              </a:ext>
            </a:extLst>
          </a:blip>
          <a:srcRect r="7676"/>
          <a:stretch/>
        </p:blipFill>
        <p:spPr>
          <a:xfrm>
            <a:off x="4097605" y="4385192"/>
            <a:ext cx="3712117" cy="2336915"/>
          </a:xfrm>
          <a:prstGeom prst="rect">
            <a:avLst/>
          </a:prstGeom>
        </p:spPr>
      </p:pic>
      <p:pic>
        <p:nvPicPr>
          <p:cNvPr id="21" name="Рисунок 20"/>
          <p:cNvPicPr>
            <a:picLocks noChangeAspect="1"/>
          </p:cNvPicPr>
          <p:nvPr/>
        </p:nvPicPr>
        <p:blipFill rotWithShape="1">
          <a:blip r:embed="rId7" cstate="print">
            <a:extLst>
              <a:ext uri="{28A0092B-C50C-407E-A947-70E740481C1C}">
                <a14:useLocalDpi xmlns:a14="http://schemas.microsoft.com/office/drawing/2010/main" val="0"/>
              </a:ext>
            </a:extLst>
          </a:blip>
          <a:srcRect b="6242"/>
          <a:stretch/>
        </p:blipFill>
        <p:spPr>
          <a:xfrm>
            <a:off x="8213229" y="4336725"/>
            <a:ext cx="3390768" cy="2334664"/>
          </a:xfrm>
          <a:prstGeom prst="rect">
            <a:avLst/>
          </a:prstGeom>
        </p:spPr>
      </p:pic>
    </p:spTree>
    <p:extLst>
      <p:ext uri="{BB962C8B-B14F-4D97-AF65-F5344CB8AC3E}">
        <p14:creationId xmlns:p14="http://schemas.microsoft.com/office/powerpoint/2010/main" val="1296995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397" y="-178869"/>
            <a:ext cx="10515600" cy="1325563"/>
          </a:xfrm>
        </p:spPr>
        <p:txBody>
          <a:bodyPr>
            <a:normAutofit/>
          </a:bodyPr>
          <a:lstStyle/>
          <a:p>
            <a:pPr algn="ctr"/>
            <a:r>
              <a:rPr lang="ru-RU" sz="3600" b="1" dirty="0" smtClean="0"/>
              <a:t>Самостоятельная работа</a:t>
            </a:r>
            <a:endParaRPr lang="ru-RU" sz="3600" b="1" dirty="0"/>
          </a:p>
        </p:txBody>
      </p:sp>
      <p:sp>
        <p:nvSpPr>
          <p:cNvPr id="3" name="Объект 2"/>
          <p:cNvSpPr>
            <a:spLocks noGrp="1"/>
          </p:cNvSpPr>
          <p:nvPr>
            <p:ph idx="1"/>
          </p:nvPr>
        </p:nvSpPr>
        <p:spPr>
          <a:xfrm>
            <a:off x="654698" y="1146694"/>
            <a:ext cx="5441302" cy="4827102"/>
          </a:xfrm>
        </p:spPr>
        <p:txBody>
          <a:bodyPr>
            <a:normAutofit fontScale="77500" lnSpcReduction="20000"/>
          </a:bodyPr>
          <a:lstStyle/>
          <a:p>
            <a:r>
              <a:rPr lang="ru-RU" dirty="0" smtClean="0">
                <a:solidFill>
                  <a:schemeClr val="accent4"/>
                </a:solidFill>
              </a:rPr>
              <a:t>Самостоятельная работа школьников по изучаемым военным темам позволяет приобрести поисковые навыки, навыки анализа и синтеза документов и </a:t>
            </a:r>
            <a:r>
              <a:rPr lang="ru-RU" dirty="0" err="1" smtClean="0">
                <a:solidFill>
                  <a:schemeClr val="accent4"/>
                </a:solidFill>
              </a:rPr>
              <a:t>метериалов</a:t>
            </a:r>
            <a:r>
              <a:rPr lang="ru-RU" dirty="0" smtClean="0">
                <a:solidFill>
                  <a:schemeClr val="accent4"/>
                </a:solidFill>
              </a:rPr>
              <a:t>, вовлекает учащихся в сам процесс  углубленного изучения темы</a:t>
            </a:r>
            <a:r>
              <a:rPr lang="ru-RU" dirty="0" smtClean="0"/>
              <a:t>.</a:t>
            </a:r>
          </a:p>
          <a:p>
            <a:r>
              <a:rPr lang="ru-RU" b="1" dirty="0"/>
              <a:t>Самостоятельная работа учащихся может </a:t>
            </a:r>
            <a:r>
              <a:rPr lang="ru-RU" b="1" dirty="0" smtClean="0"/>
              <a:t>включать:</a:t>
            </a:r>
            <a:endParaRPr lang="ru-RU" dirty="0" smtClean="0"/>
          </a:p>
          <a:p>
            <a:r>
              <a:rPr lang="ru-RU" dirty="0" smtClean="0"/>
              <a:t>Создание </a:t>
            </a:r>
            <a:r>
              <a:rPr lang="ru-RU" dirty="0"/>
              <a:t>схем и опорных </a:t>
            </a:r>
            <a:r>
              <a:rPr lang="ru-RU" dirty="0" smtClean="0"/>
              <a:t>конспектов.</a:t>
            </a:r>
          </a:p>
          <a:p>
            <a:r>
              <a:rPr lang="ru-RU" dirty="0" smtClean="0"/>
              <a:t>Изучение воспоминаний, свидетельств </a:t>
            </a:r>
            <a:r>
              <a:rPr lang="ru-RU" dirty="0"/>
              <a:t>участников боевых </a:t>
            </a:r>
            <a:r>
              <a:rPr lang="ru-RU" dirty="0" smtClean="0"/>
              <a:t>действий.</a:t>
            </a:r>
          </a:p>
          <a:p>
            <a:r>
              <a:rPr lang="ru-RU" dirty="0"/>
              <a:t>Исследовательские </a:t>
            </a:r>
            <a:r>
              <a:rPr lang="ru-RU" dirty="0" smtClean="0"/>
              <a:t>работы.</a:t>
            </a:r>
          </a:p>
          <a:p>
            <a:r>
              <a:rPr lang="ru-RU" dirty="0"/>
              <a:t>Проекты учащихся, посвященные родственникам – участникам боевых действий</a:t>
            </a:r>
            <a:r>
              <a:rPr lang="ru-RU" dirty="0" smtClean="0"/>
              <a:t>.</a:t>
            </a:r>
          </a:p>
          <a:p>
            <a:r>
              <a:rPr lang="ru-RU" dirty="0" smtClean="0"/>
              <a:t>Презентации по темам.</a:t>
            </a:r>
          </a:p>
          <a:p>
            <a:endParaRPr lang="ru-RU" dirty="0" smtClean="0"/>
          </a:p>
          <a:p>
            <a:endParaRPr lang="ru-RU" dirty="0"/>
          </a:p>
        </p:txBody>
      </p:sp>
      <p:pic>
        <p:nvPicPr>
          <p:cNvPr id="4" name="Picture 2" descr="http://image.slidesharecdn.com/1900-1916-120327031421-phpapp02/95/19001916-56-728.jpg%3Fcb%3D1333526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5963383" cy="447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26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8728"/>
            <a:ext cx="10515600" cy="1325563"/>
          </a:xfrm>
        </p:spPr>
        <p:txBody>
          <a:bodyPr>
            <a:normAutofit/>
          </a:bodyPr>
          <a:lstStyle/>
          <a:p>
            <a:pPr algn="ctr"/>
            <a:r>
              <a:rPr lang="ru-RU" sz="3600" b="1" dirty="0"/>
              <a:t>Самостоятельная </a:t>
            </a:r>
            <a:r>
              <a:rPr lang="ru-RU" sz="3600" b="1" dirty="0" smtClean="0"/>
              <a:t>работа</a:t>
            </a:r>
            <a:endParaRPr lang="ru-RU" sz="3600" b="1" dirty="0"/>
          </a:p>
        </p:txBody>
      </p:sp>
      <p:sp>
        <p:nvSpPr>
          <p:cNvPr id="3" name="Объект 2"/>
          <p:cNvSpPr>
            <a:spLocks noGrp="1"/>
          </p:cNvSpPr>
          <p:nvPr>
            <p:ph idx="1"/>
          </p:nvPr>
        </p:nvSpPr>
        <p:spPr>
          <a:xfrm>
            <a:off x="660918" y="1230312"/>
            <a:ext cx="5227000" cy="5114503"/>
          </a:xfrm>
        </p:spPr>
        <p:txBody>
          <a:bodyPr>
            <a:normAutofit fontScale="85000" lnSpcReduction="10000"/>
          </a:bodyPr>
          <a:lstStyle/>
          <a:p>
            <a:r>
              <a:rPr lang="ru-RU" dirty="0"/>
              <a:t>Поиск </a:t>
            </a:r>
            <a:r>
              <a:rPr lang="ru-RU" dirty="0" smtClean="0"/>
              <a:t> и анализ фото </a:t>
            </a:r>
            <a:r>
              <a:rPr lang="ru-RU" dirty="0"/>
              <a:t>документов</a:t>
            </a:r>
          </a:p>
          <a:p>
            <a:r>
              <a:rPr lang="ru-RU" dirty="0" smtClean="0"/>
              <a:t>Поиск  и анализ видеоматериалов.</a:t>
            </a:r>
          </a:p>
          <a:p>
            <a:r>
              <a:rPr lang="ru-RU" dirty="0"/>
              <a:t>Изучение </a:t>
            </a:r>
            <a:r>
              <a:rPr lang="ru-RU" dirty="0" smtClean="0"/>
              <a:t>статей и </a:t>
            </a:r>
            <a:r>
              <a:rPr lang="ru-RU" dirty="0"/>
              <a:t>документов о войнах и военных </a:t>
            </a:r>
            <a:r>
              <a:rPr lang="ru-RU" dirty="0" smtClean="0"/>
              <a:t>конфликтах.</a:t>
            </a:r>
            <a:endParaRPr lang="ru-RU" dirty="0"/>
          </a:p>
          <a:p>
            <a:r>
              <a:rPr lang="ru-RU" dirty="0" smtClean="0"/>
              <a:t>Изучение </a:t>
            </a:r>
            <a:r>
              <a:rPr lang="ru-RU" dirty="0"/>
              <a:t>военной </a:t>
            </a:r>
            <a:r>
              <a:rPr lang="ru-RU" dirty="0" smtClean="0"/>
              <a:t>техники.</a:t>
            </a:r>
          </a:p>
          <a:p>
            <a:r>
              <a:rPr lang="ru-RU" dirty="0" smtClean="0"/>
              <a:t>Поиск статистических данных.</a:t>
            </a:r>
          </a:p>
          <a:p>
            <a:r>
              <a:rPr lang="ru-RU" dirty="0" smtClean="0"/>
              <a:t>Изучение военной формы и оружия.</a:t>
            </a:r>
          </a:p>
          <a:p>
            <a:r>
              <a:rPr lang="ru-RU" dirty="0" smtClean="0"/>
              <a:t>Составление тестов и кроссвордов.</a:t>
            </a:r>
          </a:p>
          <a:p>
            <a:r>
              <a:rPr lang="ru-RU" dirty="0" smtClean="0">
                <a:solidFill>
                  <a:schemeClr val="accent4"/>
                </a:solidFill>
              </a:rPr>
              <a:t>Такая работа позволяет вовлечь учащихся в исторический процесс, способствует пробуждению интереса к событиям, к истории и благоприятно сказывается на нравственной позиции ученика.</a:t>
            </a:r>
            <a:endParaRPr lang="ru-RU" dirty="0">
              <a:solidFill>
                <a:schemeClr val="accent4"/>
              </a:solidFill>
            </a:endParaRPr>
          </a:p>
          <a:p>
            <a:endParaRPr lang="ru-RU" dirty="0">
              <a:solidFill>
                <a:schemeClr val="accent4"/>
              </a:solidFill>
            </a:endParaRPr>
          </a:p>
        </p:txBody>
      </p:sp>
      <p:pic>
        <p:nvPicPr>
          <p:cNvPr id="4" name="Picture 2" descr="http://images.myshared.ru/4/101864/slide_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91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225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0837" y="0"/>
            <a:ext cx="10515600" cy="1325563"/>
          </a:xfrm>
        </p:spPr>
        <p:txBody>
          <a:bodyPr/>
          <a:lstStyle/>
          <a:p>
            <a:pPr algn="ctr"/>
            <a:r>
              <a:rPr lang="ru-RU" dirty="0" smtClean="0"/>
              <a:t>Фотодокументы</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1176" y="1021439"/>
            <a:ext cx="3946848" cy="2387983"/>
          </a:xfr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064" y="1021439"/>
            <a:ext cx="3568232" cy="2358601"/>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024" y="4048694"/>
            <a:ext cx="3222723" cy="2325731"/>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326" y="3967196"/>
            <a:ext cx="3557196" cy="2407229"/>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9581" y="3943446"/>
            <a:ext cx="3802001" cy="2401597"/>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7452" y="979959"/>
            <a:ext cx="3483934" cy="2429463"/>
          </a:xfrm>
          <a:prstGeom prst="rect">
            <a:avLst/>
          </a:prstGeom>
        </p:spPr>
      </p:pic>
      <p:sp>
        <p:nvSpPr>
          <p:cNvPr id="3" name="TextBox 2"/>
          <p:cNvSpPr txBox="1"/>
          <p:nvPr/>
        </p:nvSpPr>
        <p:spPr>
          <a:xfrm>
            <a:off x="4956662" y="3515696"/>
            <a:ext cx="2642118" cy="369332"/>
          </a:xfrm>
          <a:prstGeom prst="rect">
            <a:avLst/>
          </a:prstGeom>
          <a:noFill/>
        </p:spPr>
        <p:txBody>
          <a:bodyPr wrap="square" rtlCol="0">
            <a:spAutoFit/>
          </a:bodyPr>
          <a:lstStyle/>
          <a:p>
            <a:pPr algn="ctr"/>
            <a:r>
              <a:rPr lang="ru-RU" dirty="0" smtClean="0"/>
              <a:t>Великая Отечественная</a:t>
            </a:r>
            <a:endParaRPr lang="ru-RU" dirty="0"/>
          </a:p>
        </p:txBody>
      </p:sp>
      <p:sp>
        <p:nvSpPr>
          <p:cNvPr id="10" name="TextBox 9"/>
          <p:cNvSpPr txBox="1"/>
          <p:nvPr/>
        </p:nvSpPr>
        <p:spPr>
          <a:xfrm>
            <a:off x="8759326" y="3537074"/>
            <a:ext cx="2642118" cy="369332"/>
          </a:xfrm>
          <a:prstGeom prst="rect">
            <a:avLst/>
          </a:prstGeom>
          <a:noFill/>
        </p:spPr>
        <p:txBody>
          <a:bodyPr wrap="square" rtlCol="0">
            <a:spAutoFit/>
          </a:bodyPr>
          <a:lstStyle/>
          <a:p>
            <a:pPr algn="ctr"/>
            <a:r>
              <a:rPr lang="ru-RU" dirty="0" smtClean="0"/>
              <a:t>Сирийская война</a:t>
            </a:r>
            <a:endParaRPr lang="ru-RU" dirty="0"/>
          </a:p>
        </p:txBody>
      </p:sp>
      <p:sp>
        <p:nvSpPr>
          <p:cNvPr id="11" name="TextBox 10"/>
          <p:cNvSpPr txBox="1"/>
          <p:nvPr/>
        </p:nvSpPr>
        <p:spPr>
          <a:xfrm>
            <a:off x="1153998" y="3503643"/>
            <a:ext cx="2642118" cy="369332"/>
          </a:xfrm>
          <a:prstGeom prst="rect">
            <a:avLst/>
          </a:prstGeom>
          <a:noFill/>
        </p:spPr>
        <p:txBody>
          <a:bodyPr wrap="square" rtlCol="0">
            <a:spAutoFit/>
          </a:bodyPr>
          <a:lstStyle/>
          <a:p>
            <a:pPr algn="ctr"/>
            <a:r>
              <a:rPr lang="ru-RU" dirty="0" smtClean="0"/>
              <a:t>Первая мировая</a:t>
            </a:r>
            <a:endParaRPr lang="ru-RU" dirty="0"/>
          </a:p>
        </p:txBody>
      </p:sp>
      <p:sp>
        <p:nvSpPr>
          <p:cNvPr id="13" name="TextBox 12"/>
          <p:cNvSpPr txBox="1"/>
          <p:nvPr/>
        </p:nvSpPr>
        <p:spPr>
          <a:xfrm>
            <a:off x="907990" y="6374425"/>
            <a:ext cx="2642118" cy="369332"/>
          </a:xfrm>
          <a:prstGeom prst="rect">
            <a:avLst/>
          </a:prstGeom>
          <a:noFill/>
        </p:spPr>
        <p:txBody>
          <a:bodyPr wrap="square" rtlCol="0">
            <a:spAutoFit/>
          </a:bodyPr>
          <a:lstStyle/>
          <a:p>
            <a:pPr algn="ctr"/>
            <a:r>
              <a:rPr lang="ru-RU" dirty="0" smtClean="0"/>
              <a:t>Халхин-Гол</a:t>
            </a:r>
            <a:endParaRPr lang="ru-RU" dirty="0"/>
          </a:p>
        </p:txBody>
      </p:sp>
      <p:sp>
        <p:nvSpPr>
          <p:cNvPr id="17" name="TextBox 16"/>
          <p:cNvSpPr txBox="1"/>
          <p:nvPr/>
        </p:nvSpPr>
        <p:spPr>
          <a:xfrm>
            <a:off x="8678791" y="6374425"/>
            <a:ext cx="2642118" cy="369332"/>
          </a:xfrm>
          <a:prstGeom prst="rect">
            <a:avLst/>
          </a:prstGeom>
          <a:noFill/>
        </p:spPr>
        <p:txBody>
          <a:bodyPr wrap="square" rtlCol="0">
            <a:spAutoFit/>
          </a:bodyPr>
          <a:lstStyle/>
          <a:p>
            <a:pPr algn="ctr"/>
            <a:r>
              <a:rPr lang="ru-RU" dirty="0" smtClean="0"/>
              <a:t>Афганская война</a:t>
            </a:r>
            <a:endParaRPr lang="ru-RU" dirty="0"/>
          </a:p>
        </p:txBody>
      </p:sp>
      <p:sp>
        <p:nvSpPr>
          <p:cNvPr id="18" name="TextBox 17"/>
          <p:cNvSpPr txBox="1"/>
          <p:nvPr/>
        </p:nvSpPr>
        <p:spPr>
          <a:xfrm>
            <a:off x="4956662" y="6423493"/>
            <a:ext cx="2642118" cy="369332"/>
          </a:xfrm>
          <a:prstGeom prst="rect">
            <a:avLst/>
          </a:prstGeom>
          <a:noFill/>
        </p:spPr>
        <p:txBody>
          <a:bodyPr wrap="square" rtlCol="0">
            <a:spAutoFit/>
          </a:bodyPr>
          <a:lstStyle/>
          <a:p>
            <a:pPr algn="ctr"/>
            <a:r>
              <a:rPr lang="ru-RU" dirty="0" smtClean="0"/>
              <a:t>Финская война</a:t>
            </a:r>
            <a:endParaRPr lang="ru-RU" dirty="0"/>
          </a:p>
        </p:txBody>
      </p:sp>
    </p:spTree>
    <p:extLst>
      <p:ext uri="{BB962C8B-B14F-4D97-AF65-F5344CB8AC3E}">
        <p14:creationId xmlns:p14="http://schemas.microsoft.com/office/powerpoint/2010/main" val="3603947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4183" y="94537"/>
            <a:ext cx="10515600" cy="1325563"/>
          </a:xfrm>
        </p:spPr>
        <p:txBody>
          <a:bodyPr/>
          <a:lstStyle/>
          <a:p>
            <a:pPr algn="ctr"/>
            <a:r>
              <a:rPr lang="ru-RU" dirty="0" smtClean="0"/>
              <a:t>ИКТ на уроках</a:t>
            </a:r>
            <a:endParaRPr lang="ru-RU" dirty="0"/>
          </a:p>
        </p:txBody>
      </p:sp>
      <p:pic>
        <p:nvPicPr>
          <p:cNvPr id="4" name="Picture 2" descr="https://arhivurokov.ru/kopilka/uploads/user_file_5474345ce2f06/img_user_file_5474345ce2f06_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2107" y="1141818"/>
            <a:ext cx="7268546" cy="545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32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2885" y="0"/>
            <a:ext cx="10515600" cy="1325563"/>
          </a:xfrm>
        </p:spPr>
        <p:txBody>
          <a:bodyPr/>
          <a:lstStyle/>
          <a:p>
            <a:pPr algn="ctr"/>
            <a:r>
              <a:rPr lang="ru-RU" dirty="0" smtClean="0"/>
              <a:t>ИКТ на уроках по военной истории</a:t>
            </a:r>
            <a:endParaRPr lang="ru-RU" dirty="0"/>
          </a:p>
        </p:txBody>
      </p:sp>
      <p:sp>
        <p:nvSpPr>
          <p:cNvPr id="4" name="Rectangle 1"/>
          <p:cNvSpPr>
            <a:spLocks noGrp="1" noChangeArrowheads="1"/>
          </p:cNvSpPr>
          <p:nvPr>
            <p:ph idx="1"/>
          </p:nvPr>
        </p:nvSpPr>
        <p:spPr bwMode="auto">
          <a:xfrm>
            <a:off x="559837" y="1117428"/>
            <a:ext cx="11346025"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Основная учебная нагрузка учащихся должна приходиться на практическое закрепление знаний, умений и навыков, которыми они овладевают с помощью информационных средств на теоретических и самостоятельных занятиях. Для учителя истории в этой ситуации становилось возможным использовать приемы личностно-ориентированного обучения, особенно при изучении отдельных боев и военных кампаний и локальных войн. Особенно эффективно применение подобных методов при углубленном изучении и разборе боевых</a:t>
            </a:r>
            <a:r>
              <a:rPr kumimoji="0" lang="ru-RU" altLang="ru-RU" sz="1800" b="0" i="0" u="none" strike="noStrike" cap="none" normalizeH="0" dirty="0" smtClean="0">
                <a:ln>
                  <a:noFill/>
                </a:ln>
                <a:solidFill>
                  <a:schemeClr val="tx1"/>
                </a:solidFill>
                <a:effectLst/>
                <a:latin typeface="Arial" panose="020B0604020202020204" pitchFamily="34" charset="0"/>
              </a:rPr>
              <a:t> действий</a:t>
            </a:r>
            <a:r>
              <a:rPr kumimoji="0" lang="ru-RU" altLang="ru-RU" sz="1800" b="0" i="0" u="none" strike="noStrike" cap="none" normalizeH="0" baseline="0" dirty="0" smtClean="0">
                <a:ln>
                  <a:noFill/>
                </a:ln>
                <a:solidFill>
                  <a:schemeClr val="tx1"/>
                </a:solidFill>
                <a:effectLst/>
                <a:latin typeface="Arial" panose="020B0604020202020204" pitchFamily="34" charset="0"/>
              </a:rPr>
              <a:t> Афганской войны 1979 – 1989 годов, I-ой и II-ой Чеченских компаний и Русско-Грузинской «пятидневной войны» 2008 года. Учитель, в процессе фронтального изучения военной истории коллективами  классов, должен применять следующие методы ИК технологий:</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1.  Метод рассказа и иллюстративного показа слайдов карт и схем;</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2.  Метод объяснения и показа хода военных сражений в электронном виде;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3.  Метод рассказа с показом динамических схем и таблиц;</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4.  Метод рассказа с использованием изображений военной техники в электронном виде;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5.  Метод рассказа с демонстрацией аудиовизуальных фрагментов документальных фильмов;</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6.  Метод объяснения ведения боевых действий с синхронной демонстрацией их на рабочих станциях персональных компьютеров учебных мест;</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7.  Метод показа с пояснением хронологической последовательности войн и военных конфликтов на электронных картах ТВД;</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8.  Практические занятия учащихся с использованием электронных матриц учебных задач в тестовой форме.</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195519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lstStyle/>
          <a:p>
            <a:pPr algn="ctr"/>
            <a:r>
              <a:rPr lang="ru-RU" dirty="0" smtClean="0"/>
              <a:t>Виды презентаций, проектов</a:t>
            </a:r>
            <a:endParaRPr lang="ru-RU" dirty="0"/>
          </a:p>
        </p:txBody>
      </p:sp>
      <p:pic>
        <p:nvPicPr>
          <p:cNvPr id="57346" name="Picture 2" descr="http://900igr.net/datas/pedagogika/Metod-proektov/0019-019-Metod-proektov.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9194" y="1325563"/>
            <a:ext cx="7020443" cy="526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3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Введение</a:t>
            </a:r>
          </a:p>
        </p:txBody>
      </p:sp>
      <p:sp>
        <p:nvSpPr>
          <p:cNvPr id="3" name="Объект 2"/>
          <p:cNvSpPr>
            <a:spLocks noGrp="1"/>
          </p:cNvSpPr>
          <p:nvPr>
            <p:ph idx="1"/>
          </p:nvPr>
        </p:nvSpPr>
        <p:spPr/>
        <p:txBody>
          <a:bodyPr/>
          <a:lstStyle/>
          <a:p>
            <a:r>
              <a:rPr lang="ru-RU" dirty="0"/>
              <a:t>Воспитательная функция выражается в наличии больших возможностей военной истории для формирования у старшеклассников высоких духовно-нравственных качеств. Правдивое и яркое воспроизведение страниц героического прошлого учителем, примеров беззаветного служения Отечеству, поддержание традиций народа и армии, истории их борьбы за свободу и независимость способствуют повышению морального духа и воспитанию чувства патриотизма. </a:t>
            </a:r>
          </a:p>
        </p:txBody>
      </p:sp>
    </p:spTree>
    <p:extLst>
      <p:ext uri="{BB962C8B-B14F-4D97-AF65-F5344CB8AC3E}">
        <p14:creationId xmlns:p14="http://schemas.microsoft.com/office/powerpoint/2010/main" val="2762981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Заключение</a:t>
            </a:r>
            <a:endParaRPr lang="ru-RU" dirty="0"/>
          </a:p>
        </p:txBody>
      </p:sp>
      <p:sp>
        <p:nvSpPr>
          <p:cNvPr id="3" name="Объект 2"/>
          <p:cNvSpPr>
            <a:spLocks noGrp="1"/>
          </p:cNvSpPr>
          <p:nvPr>
            <p:ph idx="1"/>
          </p:nvPr>
        </p:nvSpPr>
        <p:spPr/>
        <p:txBody>
          <a:bodyPr/>
          <a:lstStyle/>
          <a:p>
            <a:r>
              <a:rPr lang="ru-RU" dirty="0"/>
              <a:t>Патриотическое </a:t>
            </a:r>
            <a:r>
              <a:rPr lang="ru-RU" dirty="0" smtClean="0"/>
              <a:t>воспитание - </a:t>
            </a:r>
            <a:r>
              <a:rPr lang="ru-RU" dirty="0"/>
              <a:t> воспитание важнейших духовно-нравственных и культурно-исторических ценностей, отражающих специфику формирования и развития нашего общества и государства, национального самосознания, образа жизни, миропонимания и судьбы россиян. Оно включает: беззаветную любовь и преданность своему Отечеству; гордость за принадлежность к великому народу, к его свершениям, испытаниям и проблемам; почитание национальных святынь и символов; готовность к достойному и самоотверженному служению обществу и государству. </a:t>
            </a:r>
          </a:p>
          <a:p>
            <a:endParaRPr lang="ru-RU" dirty="0"/>
          </a:p>
        </p:txBody>
      </p:sp>
    </p:spTree>
    <p:extLst>
      <p:ext uri="{BB962C8B-B14F-4D97-AF65-F5344CB8AC3E}">
        <p14:creationId xmlns:p14="http://schemas.microsoft.com/office/powerpoint/2010/main" val="2432412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Заключение</a:t>
            </a:r>
            <a:endParaRPr lang="ru-RU" dirty="0"/>
          </a:p>
        </p:txBody>
      </p:sp>
      <p:sp>
        <p:nvSpPr>
          <p:cNvPr id="3" name="Объект 2"/>
          <p:cNvSpPr>
            <a:spLocks noGrp="1"/>
          </p:cNvSpPr>
          <p:nvPr>
            <p:ph idx="1"/>
          </p:nvPr>
        </p:nvSpPr>
        <p:spPr/>
        <p:txBody>
          <a:bodyPr>
            <a:normAutofit lnSpcReduction="10000"/>
          </a:bodyPr>
          <a:lstStyle/>
          <a:p>
            <a:r>
              <a:rPr lang="ru-RU" dirty="0"/>
              <a:t>Уроки </a:t>
            </a:r>
            <a:r>
              <a:rPr lang="ru-RU" dirty="0" smtClean="0"/>
              <a:t> военной истории </a:t>
            </a:r>
            <a:r>
              <a:rPr lang="ru-RU" dirty="0"/>
              <a:t>призваны помочь школьникам пережить и осмыслить все положительное, что было в прошлом. Усвоение учащимися идеи любви к Родине, ко всему человечеству, привитие общечеловеческих норм нравственности является важнейшим этапом формирования гражданственности, воспитания гражданина. Это достигается, когда идеи патриотизма раскрываются перед умом и сердцем воспитанника в ярких, эмоциональных образах, пробуждают в них чувства сопереживания, благодарности к мужественным борцам за торжество правды, справедливости. История — это могучая и вечно живая сила, которая творит Патриота, </a:t>
            </a:r>
            <a:r>
              <a:rPr lang="ru-RU" dirty="0" smtClean="0"/>
              <a:t>Гражданина.</a:t>
            </a:r>
            <a:r>
              <a:rPr lang="ru-RU" dirty="0"/>
              <a:t/>
            </a:r>
            <a:br>
              <a:rPr lang="ru-RU" dirty="0"/>
            </a:br>
            <a:endParaRPr lang="ru-RU" dirty="0">
              <a:effectLst/>
            </a:endParaRPr>
          </a:p>
        </p:txBody>
      </p:sp>
    </p:spTree>
    <p:extLst>
      <p:ext uri="{BB962C8B-B14F-4D97-AF65-F5344CB8AC3E}">
        <p14:creationId xmlns:p14="http://schemas.microsoft.com/office/powerpoint/2010/main" val="2931702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Заключение</a:t>
            </a:r>
            <a:endParaRPr lang="ru-RU" dirty="0"/>
          </a:p>
        </p:txBody>
      </p:sp>
      <p:sp>
        <p:nvSpPr>
          <p:cNvPr id="3" name="Объект 2"/>
          <p:cNvSpPr>
            <a:spLocks noGrp="1"/>
          </p:cNvSpPr>
          <p:nvPr>
            <p:ph idx="1"/>
          </p:nvPr>
        </p:nvSpPr>
        <p:spPr/>
        <p:txBody>
          <a:bodyPr>
            <a:normAutofit fontScale="77500" lnSpcReduction="20000"/>
          </a:bodyPr>
          <a:lstStyle/>
          <a:p>
            <a:r>
              <a:rPr lang="ru-RU" dirty="0"/>
              <a:t>В современных условиях нет задачи важнее, чем задача формирования патриотизма. Вместе с тем нет задачи и сложнее. Но сложно не означает невозможно. </a:t>
            </a:r>
          </a:p>
          <a:p>
            <a:r>
              <a:rPr lang="ru-RU" dirty="0"/>
              <a:t>Любовь к Родине - чувство во многом, как говорил русский философ Иван Ильин, инстинктивное. Поэтому нужно пробуждать в молодом человеке дремлющий патриотизм. Именно пробуждать, но не навязывать. Ни полюбить, ни разлюбить Родину по приказу невозможно.</a:t>
            </a:r>
          </a:p>
          <a:p>
            <a:r>
              <a:rPr lang="ru-RU" dirty="0"/>
              <a:t>Люди приходят к пониманию патриотизма по-разному: один через природу или искусство родной страны, другой - через ее историю, третий -через религиозную веру, а кто-то через службу в армии. Наверное, сколько людей - столько путей. Трудно, но учитель должен находить патриотическую </a:t>
            </a:r>
            <a:r>
              <a:rPr lang="ru-RU" dirty="0" err="1"/>
              <a:t>тропиночку</a:t>
            </a:r>
            <a:r>
              <a:rPr lang="ru-RU" dirty="0"/>
              <a:t> к каждому сердцу. </a:t>
            </a:r>
          </a:p>
          <a:p>
            <a:r>
              <a:rPr lang="ru-RU" dirty="0"/>
              <a:t>Академик Д. С. Лихачев писал: «Патриотизм - это благороднейшее чувство. Это даже не чувство - это важнейшая сторона и личной, и общественной культуры духа...». Иными словами, между культурой и патриотизмом есть диалектическая взаимосвязь: формируя патриота, мы формируем культурного человека. Чем выше культурный уровень,  тем богаче чувство патриотизма.</a:t>
            </a:r>
          </a:p>
          <a:p>
            <a:endParaRPr lang="ru-RU" dirty="0"/>
          </a:p>
        </p:txBody>
      </p:sp>
    </p:spTree>
    <p:extLst>
      <p:ext uri="{BB962C8B-B14F-4D97-AF65-F5344CB8AC3E}">
        <p14:creationId xmlns:p14="http://schemas.microsoft.com/office/powerpoint/2010/main" val="3975286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Заключение</a:t>
            </a:r>
            <a:endParaRPr lang="ru-RU" dirty="0"/>
          </a:p>
        </p:txBody>
      </p:sp>
      <p:sp>
        <p:nvSpPr>
          <p:cNvPr id="3" name="Объект 2"/>
          <p:cNvSpPr>
            <a:spLocks noGrp="1"/>
          </p:cNvSpPr>
          <p:nvPr>
            <p:ph idx="1"/>
          </p:nvPr>
        </p:nvSpPr>
        <p:spPr/>
        <p:txBody>
          <a:bodyPr/>
          <a:lstStyle/>
          <a:p>
            <a:r>
              <a:rPr lang="ru-RU" dirty="0"/>
              <a:t>Ребенок, изучающий  на уроках военную историю, должен с самого начала почувствовать и понять, что он -   сын великого русского народа, имеющего за собой величавую и трагическую историю, перенесшего великие страдания и крушения и выходившего из них не раз к подъему и расцвету... Мы должны прочувствовать окрыленные слова Пушкина: «Гордиться славою своих предков не только можно, но и должно; не уважать оной есть постыдное малодушие». И еще: «Клянусь вам моею честью, что я ни за что на свете не согласился бы переменить Родину, ни иметь другую историю, чем история наших предков, какую нам послал Господь».</a:t>
            </a:r>
          </a:p>
        </p:txBody>
      </p:sp>
    </p:spTree>
    <p:extLst>
      <p:ext uri="{BB962C8B-B14F-4D97-AF65-F5344CB8AC3E}">
        <p14:creationId xmlns:p14="http://schemas.microsoft.com/office/powerpoint/2010/main" val="214855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Введение</a:t>
            </a:r>
          </a:p>
        </p:txBody>
      </p:sp>
      <p:sp>
        <p:nvSpPr>
          <p:cNvPr id="3" name="Объект 2"/>
          <p:cNvSpPr>
            <a:spLocks noGrp="1"/>
          </p:cNvSpPr>
          <p:nvPr>
            <p:ph idx="1"/>
          </p:nvPr>
        </p:nvSpPr>
        <p:spPr/>
        <p:txBody>
          <a:bodyPr>
            <a:normAutofit fontScale="92500" lnSpcReduction="10000"/>
          </a:bodyPr>
          <a:lstStyle/>
          <a:p>
            <a:r>
              <a:rPr lang="ru-RU" dirty="0"/>
              <a:t>Мировоззренческая функция военной истории заключается в том, что научные знания в этой области участвуют в формировании научной картины мира и развития общества, способствуют познанию закономерностей общественного развития, всего исторического процесса. Это достигается через осмысление места и роли войны в историческом процессе, положения в ней человека, через формирование отношения к войне как средству политики тех или иных государств, партий и движений. </a:t>
            </a:r>
            <a:endParaRPr lang="ru-RU" dirty="0" smtClean="0"/>
          </a:p>
          <a:p>
            <a:r>
              <a:rPr lang="ru-RU" dirty="0"/>
              <a:t>Военно-исторические знания способствуют развитию общей культуры старшеклассника. Являясь важным фактором духовной жизни общества, они участвуют в формировании национального сознания и самосознания школьника.</a:t>
            </a:r>
          </a:p>
        </p:txBody>
      </p:sp>
    </p:spTree>
    <p:extLst>
      <p:ext uri="{BB962C8B-B14F-4D97-AF65-F5344CB8AC3E}">
        <p14:creationId xmlns:p14="http://schemas.microsoft.com/office/powerpoint/2010/main" val="173263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27889"/>
            <a:ext cx="10515600" cy="725813"/>
          </a:xfrm>
        </p:spPr>
        <p:txBody>
          <a:bodyPr/>
          <a:lstStyle/>
          <a:p>
            <a:r>
              <a:rPr lang="ru-RU" b="1" dirty="0" smtClean="0"/>
              <a:t>План изучения </a:t>
            </a:r>
            <a:r>
              <a:rPr lang="ru-RU" sz="4000" b="1" dirty="0" smtClean="0"/>
              <a:t>войн</a:t>
            </a:r>
            <a:r>
              <a:rPr lang="ru-RU" b="1" dirty="0" smtClean="0"/>
              <a:t> и военных конфликто</a:t>
            </a:r>
            <a:r>
              <a:rPr lang="ru-RU" b="1" dirty="0"/>
              <a:t>в</a:t>
            </a:r>
          </a:p>
        </p:txBody>
      </p:sp>
      <p:sp>
        <p:nvSpPr>
          <p:cNvPr id="3" name="Объект 2"/>
          <p:cNvSpPr>
            <a:spLocks noGrp="1"/>
          </p:cNvSpPr>
          <p:nvPr>
            <p:ph idx="1"/>
          </p:nvPr>
        </p:nvSpPr>
        <p:spPr>
          <a:xfrm>
            <a:off x="838200" y="1183400"/>
            <a:ext cx="10515600" cy="5150362"/>
          </a:xfrm>
        </p:spPr>
        <p:txBody>
          <a:bodyPr>
            <a:normAutofit fontScale="62500" lnSpcReduction="20000"/>
          </a:bodyPr>
          <a:lstStyle/>
          <a:p>
            <a:r>
              <a:rPr lang="ru-RU" dirty="0" smtClean="0"/>
              <a:t>Предпосылки войны. Основные противоречия.</a:t>
            </a:r>
          </a:p>
          <a:p>
            <a:r>
              <a:rPr lang="ru-RU" dirty="0" smtClean="0"/>
              <a:t>Причины войны и характер</a:t>
            </a:r>
          </a:p>
          <a:p>
            <a:r>
              <a:rPr lang="ru-RU" dirty="0" smtClean="0"/>
              <a:t>Планы ведения военных действий</a:t>
            </a:r>
          </a:p>
          <a:p>
            <a:r>
              <a:rPr lang="ru-RU" dirty="0" smtClean="0"/>
              <a:t>Подготовка сторон, соотношение сил. </a:t>
            </a:r>
          </a:p>
          <a:p>
            <a:r>
              <a:rPr lang="ru-RU" dirty="0" smtClean="0"/>
              <a:t>Вооружение, экипировка, военные кадры.</a:t>
            </a:r>
          </a:p>
          <a:p>
            <a:r>
              <a:rPr lang="ru-RU" dirty="0" smtClean="0"/>
              <a:t> Повод </a:t>
            </a:r>
            <a:r>
              <a:rPr lang="ru-RU" dirty="0"/>
              <a:t>и начало военных </a:t>
            </a:r>
            <a:r>
              <a:rPr lang="ru-RU" dirty="0" smtClean="0"/>
              <a:t>действий.</a:t>
            </a:r>
          </a:p>
          <a:p>
            <a:r>
              <a:rPr lang="ru-RU" dirty="0" smtClean="0"/>
              <a:t>Ход военных действий</a:t>
            </a:r>
            <a:r>
              <a:rPr lang="ru-RU" dirty="0"/>
              <a:t>, . </a:t>
            </a:r>
            <a:r>
              <a:rPr lang="ru-RU" dirty="0" smtClean="0"/>
              <a:t>Стратегия и тактика .Основные сражения.</a:t>
            </a:r>
          </a:p>
          <a:p>
            <a:r>
              <a:rPr lang="ru-RU" dirty="0" smtClean="0"/>
              <a:t>Полководцы и герои войны.</a:t>
            </a:r>
          </a:p>
          <a:p>
            <a:r>
              <a:rPr lang="ru-RU" dirty="0" smtClean="0"/>
              <a:t>Причины окончания военных действий. Исход войны.</a:t>
            </a:r>
          </a:p>
          <a:p>
            <a:r>
              <a:rPr lang="ru-RU" dirty="0" smtClean="0"/>
              <a:t>Условия мирного договора.</a:t>
            </a:r>
          </a:p>
          <a:p>
            <a:r>
              <a:rPr lang="ru-RU" dirty="0" smtClean="0"/>
              <a:t>Значение войны:</a:t>
            </a:r>
            <a:br>
              <a:rPr lang="ru-RU" dirty="0" smtClean="0"/>
            </a:br>
            <a:r>
              <a:rPr lang="ru-RU" dirty="0" smtClean="0"/>
              <a:t>Влияние на внутреннюю и внешнюю политику сторон</a:t>
            </a:r>
          </a:p>
          <a:p>
            <a:r>
              <a:rPr lang="ru-RU" b="1" dirty="0" smtClean="0"/>
              <a:t>Самостоятельная работа </a:t>
            </a:r>
            <a:r>
              <a:rPr lang="ru-RU" b="1" smtClean="0"/>
              <a:t>учащихся:</a:t>
            </a:r>
            <a:br>
              <a:rPr lang="ru-RU" b="1" smtClean="0"/>
            </a:br>
            <a:r>
              <a:rPr lang="ru-RU" dirty="0" smtClean="0"/>
              <a:t/>
            </a:r>
            <a:br>
              <a:rPr lang="ru-RU" dirty="0" smtClean="0"/>
            </a:br>
            <a:r>
              <a:rPr lang="ru-RU" dirty="0" smtClean="0"/>
              <a:t>А)Проекты, схемы, мемуары, воспоминания, карты театров военных действий</a:t>
            </a:r>
          </a:p>
          <a:p>
            <a:pPr marL="0" indent="0">
              <a:buNone/>
            </a:pPr>
            <a:r>
              <a:rPr lang="ru-RU" dirty="0" smtClean="0"/>
              <a:t>    Б)Изучение документов, плакатов, фото и киноматериалов. </a:t>
            </a:r>
          </a:p>
          <a:p>
            <a:r>
              <a:rPr lang="ru-RU" dirty="0" smtClean="0"/>
              <a:t>В) Составление тестов и кроссвордов</a:t>
            </a:r>
          </a:p>
          <a:p>
            <a:endParaRPr lang="ru-RU" dirty="0"/>
          </a:p>
          <a:p>
            <a:endParaRPr lang="ru-RU" dirty="0" smtClean="0"/>
          </a:p>
          <a:p>
            <a:endParaRPr lang="ru-RU" dirty="0"/>
          </a:p>
        </p:txBody>
      </p:sp>
    </p:spTree>
    <p:extLst>
      <p:ext uri="{BB962C8B-B14F-4D97-AF65-F5344CB8AC3E}">
        <p14:creationId xmlns:p14="http://schemas.microsoft.com/office/powerpoint/2010/main" val="107713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b="1" dirty="0" smtClean="0"/>
              <a:t>Причины и предпосылки. </a:t>
            </a:r>
            <a:endParaRPr lang="ru-RU" b="1" dirty="0"/>
          </a:p>
        </p:txBody>
      </p:sp>
      <p:sp>
        <p:nvSpPr>
          <p:cNvPr id="4" name="Объект 3"/>
          <p:cNvSpPr>
            <a:spLocks noGrp="1"/>
          </p:cNvSpPr>
          <p:nvPr>
            <p:ph idx="1"/>
          </p:nvPr>
        </p:nvSpPr>
        <p:spPr>
          <a:xfrm>
            <a:off x="674914" y="1690688"/>
            <a:ext cx="10319657" cy="4722659"/>
          </a:xfrm>
        </p:spPr>
        <p:txBody>
          <a:bodyPr>
            <a:normAutofit fontScale="85000" lnSpcReduction="20000"/>
          </a:bodyPr>
          <a:lstStyle/>
          <a:p>
            <a:pPr marL="0" indent="0">
              <a:buNone/>
            </a:pPr>
            <a:r>
              <a:rPr lang="ru-RU" dirty="0"/>
              <a:t> </a:t>
            </a:r>
            <a:r>
              <a:rPr lang="ru-RU" dirty="0" smtClean="0"/>
              <a:t>Войны в истории России занимают довольно значительное место. В жизни каждого поколения, как правило, была война или несколько войн, поэтому изучение военных тем в отечественной истории явление частое. </a:t>
            </a:r>
            <a:endParaRPr lang="ru-RU" dirty="0"/>
          </a:p>
          <a:p>
            <a:pPr marL="0" indent="0">
              <a:buNone/>
            </a:pPr>
            <a:r>
              <a:rPr lang="ru-RU" dirty="0" smtClean="0"/>
              <a:t>Работа  по теме войны всегда начинается с постановки проблемного вопроса. </a:t>
            </a:r>
          </a:p>
          <a:p>
            <a:pPr marL="0" indent="0">
              <a:buNone/>
            </a:pPr>
            <a:r>
              <a:rPr lang="ru-RU" dirty="0" smtClean="0"/>
              <a:t> </a:t>
            </a:r>
            <a:br>
              <a:rPr lang="ru-RU" dirty="0" smtClean="0"/>
            </a:br>
            <a:r>
              <a:rPr lang="ru-RU" dirty="0" smtClean="0"/>
              <a:t>Например: </a:t>
            </a:r>
            <a:br>
              <a:rPr lang="ru-RU" dirty="0" smtClean="0"/>
            </a:br>
            <a:r>
              <a:rPr lang="ru-RU" dirty="0" smtClean="0"/>
              <a:t> Какие причины привели к началу Первой мировой войны? </a:t>
            </a:r>
            <a:br>
              <a:rPr lang="ru-RU" dirty="0" smtClean="0"/>
            </a:br>
            <a:r>
              <a:rPr lang="ru-RU" dirty="0" smtClean="0"/>
              <a:t/>
            </a:r>
            <a:br>
              <a:rPr lang="ru-RU" dirty="0" smtClean="0"/>
            </a:br>
            <a:r>
              <a:rPr lang="ru-RU" dirty="0" smtClean="0"/>
              <a:t>Почему Россия оказалась втянута в мировую войну?</a:t>
            </a:r>
          </a:p>
          <a:p>
            <a:r>
              <a:rPr lang="ru-RU" dirty="0" smtClean="0"/>
              <a:t> </a:t>
            </a:r>
            <a:br>
              <a:rPr lang="ru-RU" dirty="0" smtClean="0"/>
            </a:br>
            <a:r>
              <a:rPr lang="ru-RU" dirty="0" smtClean="0"/>
              <a:t> Какой характер носила война для стран-участниц?</a:t>
            </a:r>
          </a:p>
          <a:p>
            <a:r>
              <a:rPr lang="ru-RU" dirty="0" smtClean="0"/>
              <a:t/>
            </a:r>
            <a:br>
              <a:rPr lang="ru-RU" dirty="0" smtClean="0"/>
            </a:br>
            <a:r>
              <a:rPr lang="ru-RU" dirty="0" smtClean="0"/>
              <a:t> </a:t>
            </a:r>
            <a:r>
              <a:rPr lang="ru-RU" dirty="0" smtClean="0">
                <a:solidFill>
                  <a:schemeClr val="accent4"/>
                </a:solidFill>
              </a:rPr>
              <a:t>Учащиеся работают с источниками и  составляют схему с указанием причин, затем её  мы обсуждаем в классе.</a:t>
            </a:r>
            <a:r>
              <a:rPr lang="ru-RU" dirty="0" smtClean="0"/>
              <a:t/>
            </a:r>
            <a:br>
              <a:rPr lang="ru-RU" dirty="0" smtClean="0"/>
            </a:br>
            <a:endParaRPr lang="ru-RU" dirty="0"/>
          </a:p>
        </p:txBody>
      </p:sp>
    </p:spTree>
    <p:extLst>
      <p:ext uri="{BB962C8B-B14F-4D97-AF65-F5344CB8AC3E}">
        <p14:creationId xmlns:p14="http://schemas.microsoft.com/office/powerpoint/2010/main" val="3024932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8458" y="141514"/>
            <a:ext cx="10580914" cy="1266145"/>
          </a:xfrm>
        </p:spPr>
        <p:txBody>
          <a:bodyPr/>
          <a:lstStyle/>
          <a:p>
            <a:r>
              <a:rPr lang="ru-RU" b="1" dirty="0" smtClean="0"/>
              <a:t>Схема о причинах войны может быть такой</a:t>
            </a:r>
            <a:endParaRPr lang="ru-RU" b="1" dirty="0"/>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7366" b="5506"/>
          <a:stretch/>
        </p:blipFill>
        <p:spPr>
          <a:xfrm>
            <a:off x="2035628" y="1322325"/>
            <a:ext cx="7315201" cy="5230875"/>
          </a:xfrm>
        </p:spPr>
      </p:pic>
    </p:spTree>
    <p:extLst>
      <p:ext uri="{BB962C8B-B14F-4D97-AF65-F5344CB8AC3E}">
        <p14:creationId xmlns:p14="http://schemas.microsoft.com/office/powerpoint/2010/main" val="2387618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1606</TotalTime>
  <Words>2455</Words>
  <Application>Microsoft Office PowerPoint</Application>
  <PresentationFormat>Произвольный</PresentationFormat>
  <Paragraphs>190</Paragraphs>
  <Slides>53</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МБОУ лицей  Методическая работа</vt:lpstr>
      <vt:lpstr>Введение</vt:lpstr>
      <vt:lpstr>Введение</vt:lpstr>
      <vt:lpstr>Введение</vt:lpstr>
      <vt:lpstr>Введение</vt:lpstr>
      <vt:lpstr>Введение</vt:lpstr>
      <vt:lpstr>План изучения войн и военных конфликтов</vt:lpstr>
      <vt:lpstr>Причины и предпосылки. </vt:lpstr>
      <vt:lpstr>Схема о причинах войны может быть такой</vt:lpstr>
      <vt:lpstr>Уровень готовности вооружённых сил противоборствующих сторон, соотношение сил.  </vt:lpstr>
      <vt:lpstr>Презентация PowerPoint</vt:lpstr>
      <vt:lpstr> </vt:lpstr>
      <vt:lpstr>Экипировка и вооружение русской армии</vt:lpstr>
      <vt:lpstr>Экипировка и вооружение пехоты </vt:lpstr>
      <vt:lpstr>Экипировка и вооружение германской армии.</vt:lpstr>
      <vt:lpstr>Качественная характеристика армий.</vt:lpstr>
      <vt:lpstr>Вооружение Красной Армии 1939 год</vt:lpstr>
      <vt:lpstr>Вооружение финской армии 1939 год.</vt:lpstr>
      <vt:lpstr>Вооружение Красной Армии 1939 год</vt:lpstr>
      <vt:lpstr>Повод к войне</vt:lpstr>
      <vt:lpstr>Планы ведения военных действий</vt:lpstr>
      <vt:lpstr>Изучение военных действий с использованием карты должно быть постоянным.</vt:lpstr>
      <vt:lpstr>Ход военных действий</vt:lpstr>
      <vt:lpstr>Изучение хронологии военных действий</vt:lpstr>
      <vt:lpstr>Изучение хронологии военных действий</vt:lpstr>
      <vt:lpstr>Военные операции и сражения</vt:lpstr>
      <vt:lpstr>Военные операции и сражения</vt:lpstr>
      <vt:lpstr>Изучение схем главных сражений</vt:lpstr>
      <vt:lpstr>Полководцы и герои войны</vt:lpstr>
      <vt:lpstr>Полководцы и герои войны</vt:lpstr>
      <vt:lpstr>Полководцы и герои войны</vt:lpstr>
      <vt:lpstr>Полководцы и герои войны</vt:lpstr>
      <vt:lpstr>Полководцы и герои войны</vt:lpstr>
      <vt:lpstr>Полководцы и герои войны</vt:lpstr>
      <vt:lpstr>Знать героев войны и их подвиги</vt:lpstr>
      <vt:lpstr>Герои войны</vt:lpstr>
      <vt:lpstr>Боевые награды отличившимся</vt:lpstr>
      <vt:lpstr>Причины окончания военных действий.  Условия мирного договора. </vt:lpstr>
      <vt:lpstr>Последствия войны. Влияние на внутреннюю и внешнюю политику сторон. </vt:lpstr>
      <vt:lpstr>Последствия войны.  </vt:lpstr>
      <vt:lpstr>Использование произведений искусства</vt:lpstr>
      <vt:lpstr>Посещение музеев и памятных мест</vt:lpstr>
      <vt:lpstr>Виртуальные экскурсии по музеям</vt:lpstr>
      <vt:lpstr>Самостоятельная работа</vt:lpstr>
      <vt:lpstr>Самостоятельная работа</vt:lpstr>
      <vt:lpstr>Фотодокументы</vt:lpstr>
      <vt:lpstr>ИКТ на уроках</vt:lpstr>
      <vt:lpstr>ИКТ на уроках по военной истории</vt:lpstr>
      <vt:lpstr>Виды презентаций, проектов</vt:lpstr>
      <vt:lpstr>Заключение</vt:lpstr>
      <vt:lpstr>Заключение</vt:lpstr>
      <vt:lpstr>Заключение</vt:lpstr>
      <vt:lpstr>Заключение</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Alexander</dc:creator>
  <cp:lastModifiedBy>1</cp:lastModifiedBy>
  <cp:revision>209</cp:revision>
  <dcterms:created xsi:type="dcterms:W3CDTF">2017-04-02T11:44:24Z</dcterms:created>
  <dcterms:modified xsi:type="dcterms:W3CDTF">2021-04-02T13:36:33Z</dcterms:modified>
</cp:coreProperties>
</file>