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64" r:id="rId4"/>
    <p:sldId id="265" r:id="rId5"/>
    <p:sldId id="266" r:id="rId6"/>
    <p:sldId id="267" r:id="rId7"/>
    <p:sldId id="269" r:id="rId8"/>
    <p:sldId id="270" r:id="rId9"/>
    <p:sldId id="268" r:id="rId10"/>
    <p:sldId id="271" r:id="rId11"/>
    <p:sldId id="273" r:id="rId12"/>
    <p:sldId id="261" r:id="rId13"/>
    <p:sldId id="276" r:id="rId14"/>
    <p:sldId id="277" r:id="rId15"/>
    <p:sldId id="278" r:id="rId16"/>
    <p:sldId id="279" r:id="rId17"/>
    <p:sldId id="280" r:id="rId18"/>
    <p:sldId id="274" r:id="rId19"/>
    <p:sldId id="281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002121-44ED-4117-9A7F-8151975C8D2B}" type="doc">
      <dgm:prSet loTypeId="urn:microsoft.com/office/officeart/2005/8/layout/venn2" loCatId="relationship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B5102C0-D149-4831-89A6-9A7731763876}">
      <dgm:prSet phldrT="[Текст]" custT="1"/>
      <dgm:spPr/>
      <dgm:t>
        <a:bodyPr/>
        <a:lstStyle/>
        <a:p>
          <a:r>
            <a:rPr lang="ru-RU" sz="1200" b="0" dirty="0" smtClean="0">
              <a:latin typeface="+mn-lt"/>
            </a:rPr>
            <a:t>Финансовая грамотность</a:t>
          </a:r>
          <a:endParaRPr lang="ru-RU" sz="1200" b="0" dirty="0">
            <a:latin typeface="+mn-lt"/>
          </a:endParaRPr>
        </a:p>
      </dgm:t>
    </dgm:pt>
    <dgm:pt modelId="{328524DA-5A1A-4F3E-8189-17075B022D5C}" type="parTrans" cxnId="{FB638BA0-A71E-490C-8D9A-17B065F233AF}">
      <dgm:prSet/>
      <dgm:spPr/>
      <dgm:t>
        <a:bodyPr/>
        <a:lstStyle/>
        <a:p>
          <a:endParaRPr lang="ru-RU"/>
        </a:p>
      </dgm:t>
    </dgm:pt>
    <dgm:pt modelId="{468041C9-6A26-4A8E-971C-4A9347114097}" type="sibTrans" cxnId="{FB638BA0-A71E-490C-8D9A-17B065F233AF}">
      <dgm:prSet/>
      <dgm:spPr/>
      <dgm:t>
        <a:bodyPr/>
        <a:lstStyle/>
        <a:p>
          <a:endParaRPr lang="ru-RU"/>
        </a:p>
      </dgm:t>
    </dgm:pt>
    <dgm:pt modelId="{0FC4A252-7A0C-4992-85AC-4E4493F49D17}">
      <dgm:prSet phldrT="[Текст]" custT="1"/>
      <dgm:spPr/>
      <dgm:t>
        <a:bodyPr/>
        <a:lstStyle/>
        <a:p>
          <a:r>
            <a:rPr lang="ru-RU" sz="1200" b="0" dirty="0" smtClean="0">
              <a:latin typeface="+mn-lt"/>
            </a:rPr>
            <a:t>Естественнонаучная грамотность</a:t>
          </a:r>
          <a:endParaRPr lang="ru-RU" sz="1200" b="0" dirty="0">
            <a:latin typeface="+mn-lt"/>
          </a:endParaRPr>
        </a:p>
      </dgm:t>
    </dgm:pt>
    <dgm:pt modelId="{323DB4DA-BC45-43B0-849A-6F5B05FE7AD5}" type="parTrans" cxnId="{84F63FC5-3076-4963-8338-45E254CD1B0C}">
      <dgm:prSet/>
      <dgm:spPr/>
      <dgm:t>
        <a:bodyPr/>
        <a:lstStyle/>
        <a:p>
          <a:endParaRPr lang="ru-RU"/>
        </a:p>
      </dgm:t>
    </dgm:pt>
    <dgm:pt modelId="{62123F00-DB3A-4E25-87BD-750FB53ED73E}" type="sibTrans" cxnId="{84F63FC5-3076-4963-8338-45E254CD1B0C}">
      <dgm:prSet/>
      <dgm:spPr/>
      <dgm:t>
        <a:bodyPr/>
        <a:lstStyle/>
        <a:p>
          <a:endParaRPr lang="ru-RU"/>
        </a:p>
      </dgm:t>
    </dgm:pt>
    <dgm:pt modelId="{DDF049B1-14DC-46DF-AD7F-F61CFB138DBC}">
      <dgm:prSet phldrT="[Текст]" custT="1"/>
      <dgm:spPr/>
      <dgm:t>
        <a:bodyPr/>
        <a:lstStyle/>
        <a:p>
          <a:r>
            <a:rPr lang="ru-RU" sz="1200" b="0" dirty="0" smtClean="0">
              <a:latin typeface="+mn-lt"/>
            </a:rPr>
            <a:t>Математическая грамотность</a:t>
          </a:r>
          <a:endParaRPr lang="ru-RU" sz="1200" b="0" dirty="0">
            <a:latin typeface="+mn-lt"/>
          </a:endParaRPr>
        </a:p>
      </dgm:t>
    </dgm:pt>
    <dgm:pt modelId="{6FEDE3F5-AADD-402E-A37A-D3AFE36B922A}" type="parTrans" cxnId="{6FCA5BB9-F15A-4C78-B9BC-B9E4DDE8503F}">
      <dgm:prSet/>
      <dgm:spPr/>
      <dgm:t>
        <a:bodyPr/>
        <a:lstStyle/>
        <a:p>
          <a:endParaRPr lang="ru-RU"/>
        </a:p>
      </dgm:t>
    </dgm:pt>
    <dgm:pt modelId="{25FDDD50-9AEF-4CDB-A5BB-801FDC919EEC}" type="sibTrans" cxnId="{6FCA5BB9-F15A-4C78-B9BC-B9E4DDE8503F}">
      <dgm:prSet/>
      <dgm:spPr/>
      <dgm:t>
        <a:bodyPr/>
        <a:lstStyle/>
        <a:p>
          <a:endParaRPr lang="ru-RU"/>
        </a:p>
      </dgm:t>
    </dgm:pt>
    <dgm:pt modelId="{1E4BF953-FFC7-428E-BE8C-041BA2225632}">
      <dgm:prSet phldrT="[Текст]" custT="1"/>
      <dgm:spPr/>
      <dgm:t>
        <a:bodyPr/>
        <a:lstStyle/>
        <a:p>
          <a:r>
            <a:rPr lang="ru-RU" sz="1200" b="0" dirty="0" smtClean="0">
              <a:latin typeface="+mn-lt"/>
            </a:rPr>
            <a:t>Читательская грамотност</a:t>
          </a:r>
          <a:r>
            <a:rPr lang="ru-RU" sz="1200" b="1" dirty="0" smtClean="0">
              <a:latin typeface="+mn-lt"/>
            </a:rPr>
            <a:t>ь</a:t>
          </a:r>
          <a:endParaRPr lang="ru-RU" sz="1200" b="1" dirty="0">
            <a:latin typeface="+mn-lt"/>
          </a:endParaRPr>
        </a:p>
      </dgm:t>
    </dgm:pt>
    <dgm:pt modelId="{BB9EFC91-EDEC-44E4-9D4C-C06B18AFB0D6}" type="parTrans" cxnId="{94F679EB-AB9C-422A-860E-4BF696920F02}">
      <dgm:prSet/>
      <dgm:spPr/>
      <dgm:t>
        <a:bodyPr/>
        <a:lstStyle/>
        <a:p>
          <a:endParaRPr lang="ru-RU"/>
        </a:p>
      </dgm:t>
    </dgm:pt>
    <dgm:pt modelId="{64B429EF-0C91-4B92-9ADD-1E0208F587FC}" type="sibTrans" cxnId="{94F679EB-AB9C-422A-860E-4BF696920F02}">
      <dgm:prSet/>
      <dgm:spPr/>
      <dgm:t>
        <a:bodyPr/>
        <a:lstStyle/>
        <a:p>
          <a:endParaRPr lang="ru-RU"/>
        </a:p>
      </dgm:t>
    </dgm:pt>
    <dgm:pt modelId="{3366955F-1F14-407D-A8C9-415D3595FD5C}">
      <dgm:prSet phldrT="[Текст]" custT="1"/>
      <dgm:spPr/>
      <dgm:t>
        <a:bodyPr/>
        <a:lstStyle/>
        <a:p>
          <a:r>
            <a:rPr lang="ru-RU" sz="1200" b="1" dirty="0" smtClean="0">
              <a:latin typeface="+mn-lt"/>
            </a:rPr>
            <a:t>Функциональная грамотность</a:t>
          </a:r>
          <a:endParaRPr lang="ru-RU" sz="1200" b="1" dirty="0">
            <a:latin typeface="+mn-lt"/>
          </a:endParaRPr>
        </a:p>
      </dgm:t>
    </dgm:pt>
    <dgm:pt modelId="{04AB47D2-A47D-4629-92B2-2BFE7A02D728}" type="parTrans" cxnId="{3EC8AE94-1539-4853-A462-3940FAB25BE9}">
      <dgm:prSet/>
      <dgm:spPr/>
      <dgm:t>
        <a:bodyPr/>
        <a:lstStyle/>
        <a:p>
          <a:endParaRPr lang="ru-RU"/>
        </a:p>
      </dgm:t>
    </dgm:pt>
    <dgm:pt modelId="{E405A2B5-13AF-4AC0-B021-41659DAF1E53}" type="sibTrans" cxnId="{3EC8AE94-1539-4853-A462-3940FAB25BE9}">
      <dgm:prSet/>
      <dgm:spPr/>
      <dgm:t>
        <a:bodyPr/>
        <a:lstStyle/>
        <a:p>
          <a:endParaRPr lang="ru-RU"/>
        </a:p>
      </dgm:t>
    </dgm:pt>
    <dgm:pt modelId="{C51F55AE-77F2-4F39-AF97-E989E84D3505}" type="pres">
      <dgm:prSet presAssocID="{E2002121-44ED-4117-9A7F-8151975C8D2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EBD51D-8D28-45E3-AB27-25621392A21B}" type="pres">
      <dgm:prSet presAssocID="{E2002121-44ED-4117-9A7F-8151975C8D2B}" presName="comp1" presStyleCnt="0"/>
      <dgm:spPr/>
      <dgm:t>
        <a:bodyPr/>
        <a:lstStyle/>
        <a:p>
          <a:endParaRPr lang="ru-RU"/>
        </a:p>
      </dgm:t>
    </dgm:pt>
    <dgm:pt modelId="{1EF1891F-53F3-466E-91E5-1AA50ADA5BBE}" type="pres">
      <dgm:prSet presAssocID="{E2002121-44ED-4117-9A7F-8151975C8D2B}" presName="circle1" presStyleLbl="node1" presStyleIdx="0" presStyleCnt="5" custScaleX="108256" custLinFactNeighborX="5332" custLinFactNeighborY="1890"/>
      <dgm:spPr/>
      <dgm:t>
        <a:bodyPr/>
        <a:lstStyle/>
        <a:p>
          <a:endParaRPr lang="ru-RU"/>
        </a:p>
      </dgm:t>
    </dgm:pt>
    <dgm:pt modelId="{F1BE7814-73B1-4461-9105-0A29FB45D4BE}" type="pres">
      <dgm:prSet presAssocID="{E2002121-44ED-4117-9A7F-8151975C8D2B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3213D-64B4-4B7E-9050-7AE8926A445E}" type="pres">
      <dgm:prSet presAssocID="{E2002121-44ED-4117-9A7F-8151975C8D2B}" presName="comp2" presStyleCnt="0"/>
      <dgm:spPr/>
      <dgm:t>
        <a:bodyPr/>
        <a:lstStyle/>
        <a:p>
          <a:endParaRPr lang="ru-RU"/>
        </a:p>
      </dgm:t>
    </dgm:pt>
    <dgm:pt modelId="{E61DFAC4-5C25-49F3-80BB-C4F569825632}" type="pres">
      <dgm:prSet presAssocID="{E2002121-44ED-4117-9A7F-8151975C8D2B}" presName="circle2" presStyleLbl="node1" presStyleIdx="1" presStyleCnt="5" custScaleX="111185"/>
      <dgm:spPr/>
      <dgm:t>
        <a:bodyPr/>
        <a:lstStyle/>
        <a:p>
          <a:endParaRPr lang="ru-RU"/>
        </a:p>
      </dgm:t>
    </dgm:pt>
    <dgm:pt modelId="{9A87AAF0-10A3-4C9E-8ED6-D2BAB7C4D869}" type="pres">
      <dgm:prSet presAssocID="{E2002121-44ED-4117-9A7F-8151975C8D2B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EA8DD-EE30-48AB-B25D-F933DD34325C}" type="pres">
      <dgm:prSet presAssocID="{E2002121-44ED-4117-9A7F-8151975C8D2B}" presName="comp3" presStyleCnt="0"/>
      <dgm:spPr/>
      <dgm:t>
        <a:bodyPr/>
        <a:lstStyle/>
        <a:p>
          <a:endParaRPr lang="ru-RU"/>
        </a:p>
      </dgm:t>
    </dgm:pt>
    <dgm:pt modelId="{ADB5AB32-5FA2-4895-85EF-6D966DEB70DE}" type="pres">
      <dgm:prSet presAssocID="{E2002121-44ED-4117-9A7F-8151975C8D2B}" presName="circle3" presStyleLbl="node1" presStyleIdx="2" presStyleCnt="5" custScaleX="120870"/>
      <dgm:spPr/>
      <dgm:t>
        <a:bodyPr/>
        <a:lstStyle/>
        <a:p>
          <a:endParaRPr lang="ru-RU"/>
        </a:p>
      </dgm:t>
    </dgm:pt>
    <dgm:pt modelId="{7776E7C1-DC6E-49E8-B980-3DCA03EA52BE}" type="pres">
      <dgm:prSet presAssocID="{E2002121-44ED-4117-9A7F-8151975C8D2B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C2985-93B6-4EAB-A24B-539E60A60AC4}" type="pres">
      <dgm:prSet presAssocID="{E2002121-44ED-4117-9A7F-8151975C8D2B}" presName="comp4" presStyleCnt="0"/>
      <dgm:spPr/>
      <dgm:t>
        <a:bodyPr/>
        <a:lstStyle/>
        <a:p>
          <a:endParaRPr lang="ru-RU"/>
        </a:p>
      </dgm:t>
    </dgm:pt>
    <dgm:pt modelId="{D490E3DD-8194-4B05-871F-52E0ECBA1886}" type="pres">
      <dgm:prSet presAssocID="{E2002121-44ED-4117-9A7F-8151975C8D2B}" presName="circle4" presStyleLbl="node1" presStyleIdx="3" presStyleCnt="5" custScaleX="129838" custScaleY="102414"/>
      <dgm:spPr/>
      <dgm:t>
        <a:bodyPr/>
        <a:lstStyle/>
        <a:p>
          <a:endParaRPr lang="ru-RU"/>
        </a:p>
      </dgm:t>
    </dgm:pt>
    <dgm:pt modelId="{319E93B4-8E72-4354-8AF5-9C2EC1E64854}" type="pres">
      <dgm:prSet presAssocID="{E2002121-44ED-4117-9A7F-8151975C8D2B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F7BCC-2BB5-4C08-9EE6-F17C59EA68A5}" type="pres">
      <dgm:prSet presAssocID="{E2002121-44ED-4117-9A7F-8151975C8D2B}" presName="comp5" presStyleCnt="0"/>
      <dgm:spPr/>
      <dgm:t>
        <a:bodyPr/>
        <a:lstStyle/>
        <a:p>
          <a:endParaRPr lang="ru-RU"/>
        </a:p>
      </dgm:t>
    </dgm:pt>
    <dgm:pt modelId="{9A567D88-AFED-484E-A215-36ED1F5A8FBF}" type="pres">
      <dgm:prSet presAssocID="{E2002121-44ED-4117-9A7F-8151975C8D2B}" presName="circle5" presStyleLbl="node1" presStyleIdx="4" presStyleCnt="5" custScaleX="115679"/>
      <dgm:spPr/>
      <dgm:t>
        <a:bodyPr/>
        <a:lstStyle/>
        <a:p>
          <a:endParaRPr lang="ru-RU"/>
        </a:p>
      </dgm:t>
    </dgm:pt>
    <dgm:pt modelId="{E208C6BD-7E02-4EBD-935C-F82702B03E5D}" type="pres">
      <dgm:prSet presAssocID="{E2002121-44ED-4117-9A7F-8151975C8D2B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D4BFC8-29FB-4330-9708-3C62120501C1}" type="presOf" srcId="{E2002121-44ED-4117-9A7F-8151975C8D2B}" destId="{C51F55AE-77F2-4F39-AF97-E989E84D3505}" srcOrd="0" destOrd="0" presId="urn:microsoft.com/office/officeart/2005/8/layout/venn2"/>
    <dgm:cxn modelId="{6C66EFAE-4B4D-4CCE-9F00-C0DEC1A1D7C7}" type="presOf" srcId="{DB5102C0-D149-4831-89A6-9A7731763876}" destId="{9A87AAF0-10A3-4C9E-8ED6-D2BAB7C4D869}" srcOrd="1" destOrd="0" presId="urn:microsoft.com/office/officeart/2005/8/layout/venn2"/>
    <dgm:cxn modelId="{3EC8AE94-1539-4853-A462-3940FAB25BE9}" srcId="{E2002121-44ED-4117-9A7F-8151975C8D2B}" destId="{3366955F-1F14-407D-A8C9-415D3595FD5C}" srcOrd="0" destOrd="0" parTransId="{04AB47D2-A47D-4629-92B2-2BFE7A02D728}" sibTransId="{E405A2B5-13AF-4AC0-B021-41659DAF1E53}"/>
    <dgm:cxn modelId="{94F679EB-AB9C-422A-860E-4BF696920F02}" srcId="{E2002121-44ED-4117-9A7F-8151975C8D2B}" destId="{1E4BF953-FFC7-428E-BE8C-041BA2225632}" srcOrd="4" destOrd="0" parTransId="{BB9EFC91-EDEC-44E4-9D4C-C06B18AFB0D6}" sibTransId="{64B429EF-0C91-4B92-9ADD-1E0208F587FC}"/>
    <dgm:cxn modelId="{FB638BA0-A71E-490C-8D9A-17B065F233AF}" srcId="{E2002121-44ED-4117-9A7F-8151975C8D2B}" destId="{DB5102C0-D149-4831-89A6-9A7731763876}" srcOrd="1" destOrd="0" parTransId="{328524DA-5A1A-4F3E-8189-17075B022D5C}" sibTransId="{468041C9-6A26-4A8E-971C-4A9347114097}"/>
    <dgm:cxn modelId="{A425598B-43D6-450D-A408-6802688AC62B}" type="presOf" srcId="{DB5102C0-D149-4831-89A6-9A7731763876}" destId="{E61DFAC4-5C25-49F3-80BB-C4F569825632}" srcOrd="0" destOrd="0" presId="urn:microsoft.com/office/officeart/2005/8/layout/venn2"/>
    <dgm:cxn modelId="{83E9D25D-077E-4791-B5FB-18567368673E}" type="presOf" srcId="{1E4BF953-FFC7-428E-BE8C-041BA2225632}" destId="{9A567D88-AFED-484E-A215-36ED1F5A8FBF}" srcOrd="0" destOrd="0" presId="urn:microsoft.com/office/officeart/2005/8/layout/venn2"/>
    <dgm:cxn modelId="{84F63FC5-3076-4963-8338-45E254CD1B0C}" srcId="{E2002121-44ED-4117-9A7F-8151975C8D2B}" destId="{0FC4A252-7A0C-4992-85AC-4E4493F49D17}" srcOrd="2" destOrd="0" parTransId="{323DB4DA-BC45-43B0-849A-6F5B05FE7AD5}" sibTransId="{62123F00-DB3A-4E25-87BD-750FB53ED73E}"/>
    <dgm:cxn modelId="{CED1AF43-64EC-4B0E-9C0C-7BD996FF8083}" type="presOf" srcId="{0FC4A252-7A0C-4992-85AC-4E4493F49D17}" destId="{ADB5AB32-5FA2-4895-85EF-6D966DEB70DE}" srcOrd="0" destOrd="0" presId="urn:microsoft.com/office/officeart/2005/8/layout/venn2"/>
    <dgm:cxn modelId="{BF0CD344-E5A7-47C3-8C7A-F40D49E7074D}" type="presOf" srcId="{3366955F-1F14-407D-A8C9-415D3595FD5C}" destId="{F1BE7814-73B1-4461-9105-0A29FB45D4BE}" srcOrd="1" destOrd="0" presId="urn:microsoft.com/office/officeart/2005/8/layout/venn2"/>
    <dgm:cxn modelId="{398AF264-4AD5-4EF1-8D3A-8B52D6B1D4E5}" type="presOf" srcId="{DDF049B1-14DC-46DF-AD7F-F61CFB138DBC}" destId="{319E93B4-8E72-4354-8AF5-9C2EC1E64854}" srcOrd="1" destOrd="0" presId="urn:microsoft.com/office/officeart/2005/8/layout/venn2"/>
    <dgm:cxn modelId="{0F225BBA-B76D-46D0-AE0E-A73E9CF5D975}" type="presOf" srcId="{1E4BF953-FFC7-428E-BE8C-041BA2225632}" destId="{E208C6BD-7E02-4EBD-935C-F82702B03E5D}" srcOrd="1" destOrd="0" presId="urn:microsoft.com/office/officeart/2005/8/layout/venn2"/>
    <dgm:cxn modelId="{1B7122A7-6128-443F-B52C-D8ADAB5134B8}" type="presOf" srcId="{DDF049B1-14DC-46DF-AD7F-F61CFB138DBC}" destId="{D490E3DD-8194-4B05-871F-52E0ECBA1886}" srcOrd="0" destOrd="0" presId="urn:microsoft.com/office/officeart/2005/8/layout/venn2"/>
    <dgm:cxn modelId="{DB72C902-4141-4914-9782-CAA944398668}" type="presOf" srcId="{3366955F-1F14-407D-A8C9-415D3595FD5C}" destId="{1EF1891F-53F3-466E-91E5-1AA50ADA5BBE}" srcOrd="0" destOrd="0" presId="urn:microsoft.com/office/officeart/2005/8/layout/venn2"/>
    <dgm:cxn modelId="{FFEB208C-4301-4658-9AD0-1FE41430DF7F}" type="presOf" srcId="{0FC4A252-7A0C-4992-85AC-4E4493F49D17}" destId="{7776E7C1-DC6E-49E8-B980-3DCA03EA52BE}" srcOrd="1" destOrd="0" presId="urn:microsoft.com/office/officeart/2005/8/layout/venn2"/>
    <dgm:cxn modelId="{6FCA5BB9-F15A-4C78-B9BC-B9E4DDE8503F}" srcId="{E2002121-44ED-4117-9A7F-8151975C8D2B}" destId="{DDF049B1-14DC-46DF-AD7F-F61CFB138DBC}" srcOrd="3" destOrd="0" parTransId="{6FEDE3F5-AADD-402E-A37A-D3AFE36B922A}" sibTransId="{25FDDD50-9AEF-4CDB-A5BB-801FDC919EEC}"/>
    <dgm:cxn modelId="{6C21CAFE-46B1-4187-BD8D-6C9179D78B13}" type="presParOf" srcId="{C51F55AE-77F2-4F39-AF97-E989E84D3505}" destId="{5CEBD51D-8D28-45E3-AB27-25621392A21B}" srcOrd="0" destOrd="0" presId="urn:microsoft.com/office/officeart/2005/8/layout/venn2"/>
    <dgm:cxn modelId="{21066C85-A064-43A8-A6A5-E954BDCE323D}" type="presParOf" srcId="{5CEBD51D-8D28-45E3-AB27-25621392A21B}" destId="{1EF1891F-53F3-466E-91E5-1AA50ADA5BBE}" srcOrd="0" destOrd="0" presId="urn:microsoft.com/office/officeart/2005/8/layout/venn2"/>
    <dgm:cxn modelId="{465E4F84-461B-4D94-8B86-2ADB18886B6A}" type="presParOf" srcId="{5CEBD51D-8D28-45E3-AB27-25621392A21B}" destId="{F1BE7814-73B1-4461-9105-0A29FB45D4BE}" srcOrd="1" destOrd="0" presId="urn:microsoft.com/office/officeart/2005/8/layout/venn2"/>
    <dgm:cxn modelId="{DBA5C57C-D07F-4C32-848F-BA03EF07F069}" type="presParOf" srcId="{C51F55AE-77F2-4F39-AF97-E989E84D3505}" destId="{DE23213D-64B4-4B7E-9050-7AE8926A445E}" srcOrd="1" destOrd="0" presId="urn:microsoft.com/office/officeart/2005/8/layout/venn2"/>
    <dgm:cxn modelId="{90EC030B-BDAC-4071-8166-251884873696}" type="presParOf" srcId="{DE23213D-64B4-4B7E-9050-7AE8926A445E}" destId="{E61DFAC4-5C25-49F3-80BB-C4F569825632}" srcOrd="0" destOrd="0" presId="urn:microsoft.com/office/officeart/2005/8/layout/venn2"/>
    <dgm:cxn modelId="{9D3DD1B9-D064-427E-9831-E8AF3895CD32}" type="presParOf" srcId="{DE23213D-64B4-4B7E-9050-7AE8926A445E}" destId="{9A87AAF0-10A3-4C9E-8ED6-D2BAB7C4D869}" srcOrd="1" destOrd="0" presId="urn:microsoft.com/office/officeart/2005/8/layout/venn2"/>
    <dgm:cxn modelId="{CF8BD16D-8B53-4F96-85F2-52487461CC74}" type="presParOf" srcId="{C51F55AE-77F2-4F39-AF97-E989E84D3505}" destId="{601EA8DD-EE30-48AB-B25D-F933DD34325C}" srcOrd="2" destOrd="0" presId="urn:microsoft.com/office/officeart/2005/8/layout/venn2"/>
    <dgm:cxn modelId="{4580BAAB-3C3B-492A-A034-C05526BCC879}" type="presParOf" srcId="{601EA8DD-EE30-48AB-B25D-F933DD34325C}" destId="{ADB5AB32-5FA2-4895-85EF-6D966DEB70DE}" srcOrd="0" destOrd="0" presId="urn:microsoft.com/office/officeart/2005/8/layout/venn2"/>
    <dgm:cxn modelId="{7CB28EC2-3BB6-4998-961D-9694CAC1CC01}" type="presParOf" srcId="{601EA8DD-EE30-48AB-B25D-F933DD34325C}" destId="{7776E7C1-DC6E-49E8-B980-3DCA03EA52BE}" srcOrd="1" destOrd="0" presId="urn:microsoft.com/office/officeart/2005/8/layout/venn2"/>
    <dgm:cxn modelId="{B9E35A4F-1F31-41D9-9ECF-C59A53DDAFC3}" type="presParOf" srcId="{C51F55AE-77F2-4F39-AF97-E989E84D3505}" destId="{614C2985-93B6-4EAB-A24B-539E60A60AC4}" srcOrd="3" destOrd="0" presId="urn:microsoft.com/office/officeart/2005/8/layout/venn2"/>
    <dgm:cxn modelId="{CA9D392D-F09E-4B3E-84B5-AFD147816C77}" type="presParOf" srcId="{614C2985-93B6-4EAB-A24B-539E60A60AC4}" destId="{D490E3DD-8194-4B05-871F-52E0ECBA1886}" srcOrd="0" destOrd="0" presId="urn:microsoft.com/office/officeart/2005/8/layout/venn2"/>
    <dgm:cxn modelId="{672B5B00-E0F2-44B2-AC96-C1B2D669FF40}" type="presParOf" srcId="{614C2985-93B6-4EAB-A24B-539E60A60AC4}" destId="{319E93B4-8E72-4354-8AF5-9C2EC1E64854}" srcOrd="1" destOrd="0" presId="urn:microsoft.com/office/officeart/2005/8/layout/venn2"/>
    <dgm:cxn modelId="{7FEC27AC-AD5E-45B2-B1FF-39F15BA97B6B}" type="presParOf" srcId="{C51F55AE-77F2-4F39-AF97-E989E84D3505}" destId="{131F7BCC-2BB5-4C08-9EE6-F17C59EA68A5}" srcOrd="4" destOrd="0" presId="urn:microsoft.com/office/officeart/2005/8/layout/venn2"/>
    <dgm:cxn modelId="{1A19F8AB-8126-4621-B91D-0B4AE2FE21BB}" type="presParOf" srcId="{131F7BCC-2BB5-4C08-9EE6-F17C59EA68A5}" destId="{9A567D88-AFED-484E-A215-36ED1F5A8FBF}" srcOrd="0" destOrd="0" presId="urn:microsoft.com/office/officeart/2005/8/layout/venn2"/>
    <dgm:cxn modelId="{0E39755D-D521-4596-9114-F88F1CC24926}" type="presParOf" srcId="{131F7BCC-2BB5-4C08-9EE6-F17C59EA68A5}" destId="{E208C6BD-7E02-4EBD-935C-F82702B03E5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1891F-53F3-466E-91E5-1AA50ADA5BBE}">
      <dsp:nvSpPr>
        <dsp:cNvPr id="0" name=""/>
        <dsp:cNvSpPr/>
      </dsp:nvSpPr>
      <dsp:spPr>
        <a:xfrm>
          <a:off x="-67364" y="0"/>
          <a:ext cx="4599225" cy="42484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+mn-lt"/>
            </a:rPr>
            <a:t>Функциональная грамотность</a:t>
          </a:r>
          <a:endParaRPr lang="ru-RU" sz="1200" b="1" kern="1200" dirty="0">
            <a:latin typeface="+mn-lt"/>
          </a:endParaRPr>
        </a:p>
      </dsp:txBody>
      <dsp:txXfrm>
        <a:off x="1369893" y="212423"/>
        <a:ext cx="1724709" cy="424847"/>
      </dsp:txXfrm>
    </dsp:sp>
    <dsp:sp modelId="{E61DFAC4-5C25-49F3-80BB-C4F569825632}">
      <dsp:nvSpPr>
        <dsp:cNvPr id="0" name=""/>
        <dsp:cNvSpPr/>
      </dsp:nvSpPr>
      <dsp:spPr>
        <a:xfrm>
          <a:off x="224690" y="623169"/>
          <a:ext cx="4015114" cy="361120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+mn-lt"/>
            </a:rPr>
            <a:t>Финансовая грамотность</a:t>
          </a:r>
          <a:endParaRPr lang="ru-RU" sz="1200" b="0" kern="1200" dirty="0">
            <a:latin typeface="+mn-lt"/>
          </a:endParaRPr>
        </a:p>
      </dsp:txBody>
      <dsp:txXfrm>
        <a:off x="1366489" y="830813"/>
        <a:ext cx="1731517" cy="415288"/>
      </dsp:txXfrm>
    </dsp:sp>
    <dsp:sp modelId="{ADB5AB32-5FA2-4895-85EF-6D966DEB70DE}">
      <dsp:nvSpPr>
        <dsp:cNvPr id="0" name=""/>
        <dsp:cNvSpPr/>
      </dsp:nvSpPr>
      <dsp:spPr>
        <a:xfrm>
          <a:off x="434953" y="1260439"/>
          <a:ext cx="3594589" cy="29739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+mn-lt"/>
            </a:rPr>
            <a:t>Естественнонаучная грамотность</a:t>
          </a:r>
          <a:endParaRPr lang="ru-RU" sz="1200" b="0" kern="1200" dirty="0">
            <a:latin typeface="+mn-lt"/>
          </a:endParaRPr>
        </a:p>
      </dsp:txBody>
      <dsp:txXfrm>
        <a:off x="1302147" y="1465641"/>
        <a:ext cx="1860200" cy="410402"/>
      </dsp:txXfrm>
    </dsp:sp>
    <dsp:sp modelId="{D490E3DD-8194-4B05-871F-52E0ECBA1886}">
      <dsp:nvSpPr>
        <dsp:cNvPr id="0" name=""/>
        <dsp:cNvSpPr/>
      </dsp:nvSpPr>
      <dsp:spPr>
        <a:xfrm>
          <a:off x="715311" y="1869507"/>
          <a:ext cx="3033872" cy="239306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+mn-lt"/>
            </a:rPr>
            <a:t>Математическая грамотность</a:t>
          </a:r>
          <a:endParaRPr lang="ru-RU" sz="1200" b="0" kern="1200" dirty="0">
            <a:latin typeface="+mn-lt"/>
          </a:endParaRPr>
        </a:p>
      </dsp:txBody>
      <dsp:txXfrm>
        <a:off x="1413102" y="2084883"/>
        <a:ext cx="1638290" cy="430751"/>
      </dsp:txXfrm>
    </dsp:sp>
    <dsp:sp modelId="{9A567D88-AFED-484E-A215-36ED1F5A8FBF}">
      <dsp:nvSpPr>
        <dsp:cNvPr id="0" name=""/>
        <dsp:cNvSpPr/>
      </dsp:nvSpPr>
      <dsp:spPr>
        <a:xfrm>
          <a:off x="1249330" y="2534981"/>
          <a:ext cx="1965835" cy="169938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+mn-lt"/>
            </a:rPr>
            <a:t>Читательская грамотност</a:t>
          </a:r>
          <a:r>
            <a:rPr lang="ru-RU" sz="1200" b="1" kern="1200" dirty="0" smtClean="0">
              <a:latin typeface="+mn-lt"/>
            </a:rPr>
            <a:t>ь</a:t>
          </a:r>
          <a:endParaRPr lang="ru-RU" sz="1200" b="1" kern="1200" dirty="0">
            <a:latin typeface="+mn-lt"/>
          </a:endParaRPr>
        </a:p>
      </dsp:txBody>
      <dsp:txXfrm>
        <a:off x="1537220" y="2959828"/>
        <a:ext cx="1390055" cy="849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s://shop.prosv.ru/funkcionalnaya-gramotnost" TargetMode="Externa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Развитие математической грамотности на уроках математики в школе.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1"/>
          <p:cNvSpPr txBox="1"/>
          <p:nvPr/>
        </p:nvSpPr>
        <p:spPr>
          <a:xfrm>
            <a:off x="467544" y="620688"/>
            <a:ext cx="7312050" cy="767911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ru-RU" sz="2000" spc="-1" dirty="0">
                <a:latin typeface="+mn-lt"/>
              </a:rPr>
              <a:t>Важнейшее </a:t>
            </a:r>
            <a:r>
              <a:rPr lang="ru-RU" sz="2000" spc="-1" dirty="0" err="1">
                <a:latin typeface="+mn-lt"/>
              </a:rPr>
              <a:t>общеучебное</a:t>
            </a:r>
            <a:r>
              <a:rPr lang="ru-RU" sz="2000" spc="-1" dirty="0">
                <a:latin typeface="+mn-lt"/>
              </a:rPr>
              <a:t> действие –</a:t>
            </a:r>
            <a:r>
              <a:rPr lang="ru-RU" sz="2000" i="1" spc="-1" dirty="0">
                <a:latin typeface="+mn-lt"/>
              </a:rPr>
              <a:t>смысловое чтение</a:t>
            </a:r>
            <a:endParaRPr lang="ru-RU" sz="2000" spc="-1" dirty="0">
              <a:latin typeface="+mn-lt"/>
            </a:endParaRPr>
          </a:p>
        </p:txBody>
      </p:sp>
      <p:sp>
        <p:nvSpPr>
          <p:cNvPr id="310" name="TextShape 2"/>
          <p:cNvSpPr txBox="1"/>
          <p:nvPr/>
        </p:nvSpPr>
        <p:spPr>
          <a:xfrm>
            <a:off x="395536" y="1700809"/>
            <a:ext cx="8343900" cy="4608512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57110" indent="-456840" algn="just">
              <a:spcBef>
                <a:spcPts val="751"/>
              </a:spcBef>
            </a:pPr>
            <a:r>
              <a:rPr lang="ru-RU" sz="2000" spc="-1" dirty="0">
                <a:latin typeface="+mn-lt"/>
              </a:rPr>
              <a:t>Смысловое чтение как метапредметный результат формируется в основной школе: с 5-го по 9-й </a:t>
            </a:r>
            <a:r>
              <a:rPr lang="ru-RU" sz="2000" spc="-1" dirty="0" err="1">
                <a:latin typeface="+mn-lt"/>
              </a:rPr>
              <a:t>кл</a:t>
            </a:r>
            <a:r>
              <a:rPr lang="ru-RU" sz="2000" spc="-1" dirty="0">
                <a:latin typeface="+mn-lt"/>
              </a:rPr>
              <a:t>.</a:t>
            </a:r>
          </a:p>
          <a:p>
            <a:pPr marL="457110" indent="-456840">
              <a:spcBef>
                <a:spcPts val="751"/>
              </a:spcBef>
            </a:pPr>
            <a:r>
              <a:rPr lang="ru-RU" sz="2000" spc="-1" dirty="0">
                <a:latin typeface="+mn-lt"/>
              </a:rPr>
              <a:t>Смысловое чтение – это:</a:t>
            </a:r>
          </a:p>
          <a:p>
            <a:pPr marL="257310" indent="-257040">
              <a:lnSpc>
                <a:spcPct val="90000"/>
              </a:lnSpc>
              <a:spcBef>
                <a:spcPts val="751"/>
              </a:spcBef>
              <a:spcAft>
                <a:spcPts val="451"/>
              </a:spcAft>
              <a:buClr>
                <a:srgbClr val="AD84C6"/>
              </a:buClr>
              <a:buSzPct val="80000"/>
              <a:buFont typeface="Wingdings 3" charset="2"/>
              <a:buChar char=""/>
            </a:pPr>
            <a:r>
              <a:rPr lang="ru-RU" sz="2000" spc="-1" dirty="0">
                <a:solidFill>
                  <a:srgbClr val="7030A0"/>
                </a:solidFill>
                <a:latin typeface="+mn-lt"/>
              </a:rPr>
              <a:t>извлечение </a:t>
            </a:r>
            <a:r>
              <a:rPr lang="ru-RU" sz="2000" spc="-1" dirty="0">
                <a:latin typeface="+mn-lt"/>
              </a:rPr>
              <a:t>информации; определение основной и второстепенной информации</a:t>
            </a:r>
          </a:p>
          <a:p>
            <a:pPr marL="257310" indent="-257040">
              <a:lnSpc>
                <a:spcPct val="90000"/>
              </a:lnSpc>
              <a:spcBef>
                <a:spcPts val="751"/>
              </a:spcBef>
              <a:spcAft>
                <a:spcPts val="451"/>
              </a:spcAft>
              <a:buClr>
                <a:srgbClr val="AD84C6"/>
              </a:buClr>
              <a:buSzPct val="80000"/>
              <a:buFont typeface="Wingdings 3" charset="2"/>
              <a:buChar char=""/>
            </a:pPr>
            <a:r>
              <a:rPr lang="ru-RU" sz="2000" spc="-1" dirty="0">
                <a:solidFill>
                  <a:srgbClr val="7030A0"/>
                </a:solidFill>
                <a:latin typeface="+mn-lt"/>
              </a:rPr>
              <a:t>логические действия</a:t>
            </a:r>
            <a:r>
              <a:rPr lang="ru-RU" sz="2000" spc="-1" dirty="0">
                <a:solidFill>
                  <a:srgbClr val="595959"/>
                </a:solidFill>
                <a:latin typeface="+mn-lt"/>
              </a:rPr>
              <a:t>, </a:t>
            </a:r>
            <a:r>
              <a:rPr lang="ru-RU" sz="2000" spc="-1" dirty="0">
                <a:latin typeface="+mn-lt"/>
              </a:rPr>
              <a:t>направленные на анализ, обобщение, классификацию, установление причинно-следственных связей, аналогии, рассуждения и умозаключения на основе прочитанного текста</a:t>
            </a:r>
          </a:p>
          <a:p>
            <a:pPr marL="257310" indent="-257040">
              <a:lnSpc>
                <a:spcPct val="90000"/>
              </a:lnSpc>
              <a:spcBef>
                <a:spcPts val="751"/>
              </a:spcBef>
              <a:spcAft>
                <a:spcPts val="451"/>
              </a:spcAft>
              <a:buClr>
                <a:srgbClr val="AD84C6"/>
              </a:buClr>
              <a:buSzPct val="80000"/>
              <a:buFont typeface="Wingdings 3" charset="2"/>
              <a:buChar char=""/>
            </a:pPr>
            <a:r>
              <a:rPr lang="ru-RU" sz="2000" spc="-1" dirty="0">
                <a:solidFill>
                  <a:srgbClr val="7030A0"/>
                </a:solidFill>
                <a:latin typeface="+mn-lt"/>
              </a:rPr>
              <a:t>построение речевых высказываний</a:t>
            </a:r>
            <a:r>
              <a:rPr lang="ru-RU" sz="2000" spc="-1" dirty="0">
                <a:solidFill>
                  <a:srgbClr val="595959"/>
                </a:solidFill>
                <a:latin typeface="+mn-lt"/>
              </a:rPr>
              <a:t>, </a:t>
            </a:r>
            <a:r>
              <a:rPr lang="ru-RU" sz="2000" spc="-1" dirty="0">
                <a:latin typeface="+mn-lt"/>
              </a:rPr>
              <a:t>адекватно, осознанно и произвольно передающий содержание текста, дающих ответ на вопрос</a:t>
            </a:r>
          </a:p>
          <a:p>
            <a:pPr>
              <a:lnSpc>
                <a:spcPct val="90000"/>
              </a:lnSpc>
              <a:spcBef>
                <a:spcPts val="751"/>
              </a:spcBef>
              <a:spcAft>
                <a:spcPts val="451"/>
              </a:spcAft>
            </a:pPr>
            <a:endParaRPr lang="ru-RU" spc="-1" dirty="0">
              <a:solidFill>
                <a:srgbClr val="595959"/>
              </a:solidFill>
              <a:latin typeface="Trebuchet MS"/>
            </a:endParaRPr>
          </a:p>
          <a:p>
            <a:pPr marL="457110" indent="-456840">
              <a:spcBef>
                <a:spcPts val="751"/>
              </a:spcBef>
              <a:spcAft>
                <a:spcPts val="451"/>
              </a:spcAft>
            </a:pPr>
            <a:endParaRPr lang="ru-RU" spc="-1" dirty="0">
              <a:solidFill>
                <a:srgbClr val="595959"/>
              </a:solidFill>
              <a:latin typeface="Trebuchet MS"/>
            </a:endParaRPr>
          </a:p>
          <a:p>
            <a:pPr>
              <a:spcBef>
                <a:spcPts val="751"/>
              </a:spcBef>
            </a:pPr>
            <a:endParaRPr lang="ru-RU" spc="-1" dirty="0">
              <a:solidFill>
                <a:srgbClr val="595959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6457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Shape 1"/>
          <p:cNvSpPr txBox="1"/>
          <p:nvPr/>
        </p:nvSpPr>
        <p:spPr>
          <a:xfrm>
            <a:off x="857250" y="1513725"/>
            <a:ext cx="7842600" cy="10872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Особенности математических текстов. </a:t>
            </a:r>
            <a:r>
              <a:rPr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400" spc="-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 читать</a:t>
            </a:r>
            <a:r>
              <a:rPr lang="ru-RU" sz="2000" spc="-1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 </a:t>
            </a:r>
            <a:endParaRPr lang="ru-RU" sz="2000" spc="-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2" name="TextShape 2"/>
          <p:cNvSpPr txBox="1"/>
          <p:nvPr/>
        </p:nvSpPr>
        <p:spPr>
          <a:xfrm>
            <a:off x="251520" y="3284984"/>
            <a:ext cx="4474170" cy="3840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57310" indent="-257040">
              <a:spcBef>
                <a:spcPts val="751"/>
              </a:spcBef>
              <a:buClr>
                <a:srgbClr val="AD84C6"/>
              </a:buClr>
              <a:buSzPct val="80000"/>
              <a:buFont typeface="Wingdings 3" charset="2"/>
              <a:buChar char=""/>
            </a:pPr>
            <a:r>
              <a:rPr lang="ru-RU" spc="-1" dirty="0">
                <a:latin typeface="+mn-lt"/>
              </a:rPr>
              <a:t>Абстрактность освещаемых вопросов</a:t>
            </a:r>
          </a:p>
          <a:p>
            <a:pPr marL="257310" indent="-257040">
              <a:spcBef>
                <a:spcPts val="751"/>
              </a:spcBef>
              <a:buClr>
                <a:srgbClr val="AD84C6"/>
              </a:buClr>
              <a:buSzPct val="80000"/>
              <a:buFont typeface="Wingdings 3" charset="2"/>
              <a:buChar char=""/>
            </a:pPr>
            <a:r>
              <a:rPr lang="ru-RU" spc="-1" dirty="0">
                <a:latin typeface="+mn-lt"/>
              </a:rPr>
              <a:t>Лаконичность изложения</a:t>
            </a:r>
          </a:p>
          <a:p>
            <a:pPr marL="257310" indent="-257040">
              <a:spcBef>
                <a:spcPts val="751"/>
              </a:spcBef>
              <a:buClr>
                <a:srgbClr val="AD84C6"/>
              </a:buClr>
              <a:buSzPct val="80000"/>
              <a:buFont typeface="Wingdings 3" charset="2"/>
              <a:buChar char=""/>
            </a:pPr>
            <a:r>
              <a:rPr lang="ru-RU" spc="-1" dirty="0">
                <a:latin typeface="+mn-lt"/>
              </a:rPr>
              <a:t>Логическое построение</a:t>
            </a:r>
          </a:p>
          <a:p>
            <a:pPr marL="257310" indent="-257040">
              <a:spcBef>
                <a:spcPts val="751"/>
              </a:spcBef>
              <a:buClr>
                <a:srgbClr val="AD84C6"/>
              </a:buClr>
              <a:buSzPct val="80000"/>
              <a:buFont typeface="Wingdings 3" charset="2"/>
              <a:buChar char=""/>
            </a:pPr>
            <a:r>
              <a:rPr lang="ru-RU" spc="-1" dirty="0">
                <a:latin typeface="+mn-lt"/>
              </a:rPr>
              <a:t>Использование символики</a:t>
            </a:r>
          </a:p>
          <a:p>
            <a:pPr marL="257310" indent="-257040">
              <a:spcBef>
                <a:spcPts val="751"/>
              </a:spcBef>
              <a:buClr>
                <a:srgbClr val="AD84C6"/>
              </a:buClr>
              <a:buSzPct val="80000"/>
              <a:buFont typeface="Wingdings 3" charset="2"/>
              <a:buChar char=""/>
            </a:pPr>
            <a:r>
              <a:rPr lang="ru-RU" spc="-1" dirty="0">
                <a:latin typeface="+mn-lt"/>
              </a:rPr>
              <a:t>Наличие графической информации</a:t>
            </a:r>
          </a:p>
          <a:p>
            <a:pPr marL="257310" indent="-257040">
              <a:spcBef>
                <a:spcPts val="751"/>
              </a:spcBef>
              <a:buClr>
                <a:srgbClr val="AD84C6"/>
              </a:buClr>
              <a:buSzPct val="80000"/>
              <a:buFont typeface="Wingdings 3" charset="2"/>
              <a:buChar char=""/>
            </a:pPr>
            <a:r>
              <a:rPr lang="ru-RU" spc="-1" dirty="0">
                <a:latin typeface="+mn-lt"/>
              </a:rPr>
              <a:t>Учебный характер</a:t>
            </a:r>
          </a:p>
          <a:p>
            <a:pPr>
              <a:spcBef>
                <a:spcPts val="751"/>
              </a:spcBef>
            </a:pPr>
            <a:endParaRPr lang="ru-RU" spc="-1" dirty="0">
              <a:solidFill>
                <a:srgbClr val="595959"/>
              </a:solidFill>
              <a:latin typeface="Trebuchet MS"/>
            </a:endParaRPr>
          </a:p>
        </p:txBody>
      </p:sp>
      <p:pic>
        <p:nvPicPr>
          <p:cNvPr id="313" name="Picture 4"/>
          <p:cNvPicPr/>
          <p:nvPr/>
        </p:nvPicPr>
        <p:blipFill>
          <a:blip r:embed="rId2" cstate="print"/>
          <a:stretch/>
        </p:blipFill>
        <p:spPr>
          <a:xfrm>
            <a:off x="251520" y="908720"/>
            <a:ext cx="2304256" cy="1968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4" name="CustomShape 3"/>
          <p:cNvSpPr/>
          <p:nvPr/>
        </p:nvSpPr>
        <p:spPr>
          <a:xfrm>
            <a:off x="4669830" y="3356992"/>
            <a:ext cx="4474170" cy="28833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 marL="257310" indent="-257040">
              <a:spcBef>
                <a:spcPts val="751"/>
              </a:spcBef>
              <a:buClr>
                <a:srgbClr val="AD84C6"/>
              </a:buClr>
              <a:buSzPct val="80000"/>
              <a:buFont typeface="Wingdings 3" charset="2"/>
              <a:buChar char=""/>
            </a:pPr>
            <a:r>
              <a:rPr lang="ru-RU" spc="-1" dirty="0"/>
              <a:t>Не пропускать – важно каждое слово!</a:t>
            </a:r>
          </a:p>
          <a:p>
            <a:pPr marL="257310" indent="-257040">
              <a:spcBef>
                <a:spcPts val="751"/>
              </a:spcBef>
              <a:buClr>
                <a:srgbClr val="AD84C6"/>
              </a:buClr>
              <a:buSzPct val="80000"/>
              <a:buFont typeface="Wingdings 3" charset="2"/>
              <a:buChar char=""/>
            </a:pPr>
            <a:r>
              <a:rPr lang="ru-RU" spc="-1" dirty="0"/>
              <a:t>Следить за логикой</a:t>
            </a:r>
          </a:p>
          <a:p>
            <a:pPr marL="257310" indent="-257040">
              <a:spcBef>
                <a:spcPts val="751"/>
              </a:spcBef>
              <a:buClr>
                <a:srgbClr val="AD84C6"/>
              </a:buClr>
              <a:buSzPct val="80000"/>
              <a:buFont typeface="Wingdings 3" charset="2"/>
              <a:buChar char=""/>
            </a:pPr>
            <a:r>
              <a:rPr lang="ru-RU" spc="-1" dirty="0"/>
              <a:t>«Разворачивать» то, что свернуто (преобразования, логические переходы)</a:t>
            </a:r>
          </a:p>
          <a:p>
            <a:pPr marL="257310" indent="-257040">
              <a:spcBef>
                <a:spcPts val="751"/>
              </a:spcBef>
              <a:buClr>
                <a:srgbClr val="AD84C6"/>
              </a:buClr>
              <a:buSzPct val="80000"/>
              <a:buFont typeface="Wingdings 3" charset="2"/>
              <a:buChar char=""/>
            </a:pPr>
            <a:r>
              <a:rPr lang="ru-RU" spc="-1" dirty="0"/>
              <a:t>Повторять преобразования и построения</a:t>
            </a:r>
          </a:p>
          <a:p>
            <a:pPr marL="257310" indent="-257040">
              <a:spcBef>
                <a:spcPts val="751"/>
              </a:spcBef>
              <a:buClr>
                <a:srgbClr val="AD84C6"/>
              </a:buClr>
              <a:buSzPct val="80000"/>
              <a:buFont typeface="Wingdings 3" charset="2"/>
              <a:buChar char=""/>
            </a:pPr>
            <a:r>
              <a:rPr lang="ru-RU" spc="-1" dirty="0"/>
              <a:t>Проверять на своих примерах</a:t>
            </a:r>
          </a:p>
          <a:p>
            <a:pPr>
              <a:spcBef>
                <a:spcPts val="751"/>
              </a:spcBef>
            </a:pPr>
            <a:endParaRPr lang="ru-RU" sz="165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534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реализовать в практической деятельности: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Учиться читать теоретический материал учебника:(прочитать, разобрать детально с наводящими вопросами : Что знали? Что нового узнали? Почему так…? И т.д.)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Уделять время 10-15 мин от урока на решение практико-ориентированных задач, если таковых нет в данной теме.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Урок-игра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Подготовка к ВПР, РДР, ОГЭ (</a:t>
            </a:r>
            <a:r>
              <a:rPr lang="en-US" dirty="0" smtClean="0"/>
              <a:t>ex</a:t>
            </a:r>
            <a:r>
              <a:rPr lang="ru-RU" dirty="0" smtClean="0"/>
              <a:t>. первые 5 заданий из ОГЭ)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Внеурочные занятия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Проектная деятельность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Picture 3"/>
          <p:cNvPicPr/>
          <p:nvPr/>
        </p:nvPicPr>
        <p:blipFill>
          <a:blip r:embed="rId2" cstate="print"/>
          <a:stretch/>
        </p:blipFill>
        <p:spPr>
          <a:xfrm>
            <a:off x="251520" y="2868840"/>
            <a:ext cx="3585540" cy="3850560"/>
          </a:xfrm>
          <a:prstGeom prst="rect">
            <a:avLst/>
          </a:prstGeom>
          <a:ln>
            <a:noFill/>
          </a:ln>
        </p:spPr>
      </p:pic>
      <p:pic>
        <p:nvPicPr>
          <p:cNvPr id="325" name="Picture 2"/>
          <p:cNvPicPr/>
          <p:nvPr/>
        </p:nvPicPr>
        <p:blipFill>
          <a:blip r:embed="rId3" cstate="print"/>
          <a:stretch/>
        </p:blipFill>
        <p:spPr>
          <a:xfrm>
            <a:off x="251520" y="115560"/>
            <a:ext cx="3180270" cy="4236120"/>
          </a:xfrm>
          <a:prstGeom prst="rect">
            <a:avLst/>
          </a:prstGeom>
          <a:ln>
            <a:noFill/>
          </a:ln>
        </p:spPr>
      </p:pic>
      <p:pic>
        <p:nvPicPr>
          <p:cNvPr id="326" name="Picture 5"/>
          <p:cNvPicPr/>
          <p:nvPr/>
        </p:nvPicPr>
        <p:blipFill>
          <a:blip r:embed="rId4" cstate="print"/>
          <a:stretch/>
        </p:blipFill>
        <p:spPr>
          <a:xfrm>
            <a:off x="3972870" y="789120"/>
            <a:ext cx="4559570" cy="5895000"/>
          </a:xfrm>
          <a:prstGeom prst="rect">
            <a:avLst/>
          </a:prstGeom>
          <a:ln>
            <a:noFill/>
          </a:ln>
        </p:spPr>
      </p:pic>
      <p:sp>
        <p:nvSpPr>
          <p:cNvPr id="327" name="TextShape 1"/>
          <p:cNvSpPr txBox="1"/>
          <p:nvPr/>
        </p:nvSpPr>
        <p:spPr>
          <a:xfrm>
            <a:off x="3431520" y="0"/>
            <a:ext cx="4475520" cy="7984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9000" lnSpcReduction="10000"/>
          </a:bodyPr>
          <a:lstStyle/>
          <a:p>
            <a:pPr algn="r">
              <a:lnSpc>
                <a:spcPct val="100000"/>
              </a:lnSpc>
            </a:pPr>
            <a:r>
              <a:rPr lang="ru-RU" sz="2400" spc="-1">
                <a:solidFill>
                  <a:srgbClr val="595959"/>
                </a:solidFill>
                <a:latin typeface="Trebuchet MS"/>
              </a:rPr>
              <a:t>Фрагменты пособия</a:t>
            </a:r>
            <a:r>
              <a:t/>
            </a:r>
            <a:br/>
            <a:r>
              <a:rPr lang="ru-RU" sz="1500" spc="-1">
                <a:solidFill>
                  <a:srgbClr val="222222"/>
                </a:solidFill>
                <a:latin typeface="Arial"/>
              </a:rPr>
              <a:t> </a:t>
            </a:r>
            <a:r>
              <a:rPr lang="ru-RU" sz="1500" u="sng" spc="-1">
                <a:solidFill>
                  <a:srgbClr val="69A020"/>
                </a:solidFill>
                <a:latin typeface="Arial"/>
                <a:hlinkClick r:id="rId5"/>
              </a:rPr>
              <a:t>https://shop.prosv.ru/funkcionalnaya-gramotnost</a:t>
            </a:r>
            <a:r>
              <a:rPr lang="ru-RU" sz="1500" spc="-1">
                <a:solidFill>
                  <a:srgbClr val="000000"/>
                </a:solidFill>
                <a:latin typeface="Arial"/>
              </a:rPr>
              <a:t> </a:t>
            </a:r>
            <a:r>
              <a:t/>
            </a:r>
            <a:br/>
            <a:endParaRPr lang="ru-RU" sz="1500" spc="-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328" name="Picture 2"/>
          <p:cNvPicPr/>
          <p:nvPr/>
        </p:nvPicPr>
        <p:blipFill>
          <a:blip r:embed="rId6" cstate="print"/>
          <a:stretch/>
        </p:blipFill>
        <p:spPr>
          <a:xfrm>
            <a:off x="2620440" y="1559160"/>
            <a:ext cx="1616490" cy="441360"/>
          </a:xfrm>
          <a:prstGeom prst="rect">
            <a:avLst/>
          </a:prstGeom>
          <a:ln w="9360">
            <a:noFill/>
          </a:ln>
        </p:spPr>
      </p:pic>
      <p:sp>
        <p:nvSpPr>
          <p:cNvPr id="329" name="CustomShape 2"/>
          <p:cNvSpPr/>
          <p:nvPr/>
        </p:nvSpPr>
        <p:spPr>
          <a:xfrm>
            <a:off x="1143000" y="0"/>
            <a:ext cx="138240" cy="3690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0" name="Picture 2"/>
          <p:cNvPicPr/>
          <p:nvPr/>
        </p:nvPicPr>
        <p:blipFill>
          <a:blip r:embed="rId7" cstate="print"/>
          <a:stretch/>
        </p:blipFill>
        <p:spPr>
          <a:xfrm>
            <a:off x="1143000" y="0"/>
            <a:ext cx="360720" cy="11311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Picture 2"/>
          <p:cNvPicPr/>
          <p:nvPr/>
        </p:nvPicPr>
        <p:blipFill>
          <a:blip r:embed="rId2" cstate="print"/>
          <a:stretch/>
        </p:blipFill>
        <p:spPr>
          <a:xfrm>
            <a:off x="323528" y="980728"/>
            <a:ext cx="4472032" cy="4937040"/>
          </a:xfrm>
          <a:prstGeom prst="rect">
            <a:avLst/>
          </a:prstGeom>
          <a:ln>
            <a:noFill/>
          </a:ln>
        </p:spPr>
      </p:pic>
      <p:pic>
        <p:nvPicPr>
          <p:cNvPr id="332" name="Picture 3"/>
          <p:cNvPicPr/>
          <p:nvPr/>
        </p:nvPicPr>
        <p:blipFill>
          <a:blip r:embed="rId3" cstate="print"/>
          <a:stretch/>
        </p:blipFill>
        <p:spPr>
          <a:xfrm>
            <a:off x="5004048" y="2348880"/>
            <a:ext cx="3816424" cy="4032448"/>
          </a:xfrm>
          <a:prstGeom prst="rect">
            <a:avLst/>
          </a:prstGeom>
          <a:ln>
            <a:noFill/>
          </a:ln>
        </p:spPr>
      </p:pic>
      <p:sp>
        <p:nvSpPr>
          <p:cNvPr id="333" name="CustomShape 1"/>
          <p:cNvSpPr/>
          <p:nvPr/>
        </p:nvSpPr>
        <p:spPr>
          <a:xfrm>
            <a:off x="4420530" y="279000"/>
            <a:ext cx="3407130" cy="121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ru-RU" sz="2400" spc="-1">
                <a:solidFill>
                  <a:srgbClr val="595959"/>
                </a:solidFill>
                <a:latin typeface="Trebuchet MS"/>
              </a:rPr>
              <a:t>Фрагменты пособия</a:t>
            </a:r>
            <a:r>
              <a:t/>
            </a:r>
            <a:br/>
            <a:r>
              <a:rPr lang="ru-RU" sz="1350" spc="-1">
                <a:solidFill>
                  <a:srgbClr val="595959"/>
                </a:solidFill>
                <a:latin typeface="Trebuchet MS"/>
              </a:rPr>
              <a:t>«Математическая грамотность. </a:t>
            </a:r>
            <a:r>
              <a:t/>
            </a:r>
            <a:br/>
            <a:r>
              <a:rPr lang="ru-RU" sz="1350" spc="-1">
                <a:solidFill>
                  <a:srgbClr val="595959"/>
                </a:solidFill>
                <a:latin typeface="Trebuchet MS"/>
              </a:rPr>
              <a:t>Сборник эталонных заданий»</a:t>
            </a:r>
            <a:endParaRPr lang="ru-RU" sz="1350" spc="-1">
              <a:latin typeface="Arial"/>
            </a:endParaRPr>
          </a:p>
        </p:txBody>
      </p:sp>
      <p:pic>
        <p:nvPicPr>
          <p:cNvPr id="334" name="Picture 2"/>
          <p:cNvPicPr/>
          <p:nvPr/>
        </p:nvPicPr>
        <p:blipFill>
          <a:blip r:embed="rId4" cstate="print"/>
          <a:stretch/>
        </p:blipFill>
        <p:spPr>
          <a:xfrm>
            <a:off x="1143000" y="0"/>
            <a:ext cx="360720" cy="11311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Shape 1"/>
          <p:cNvSpPr txBox="1"/>
          <p:nvPr/>
        </p:nvSpPr>
        <p:spPr>
          <a:xfrm>
            <a:off x="1600110" y="2160720"/>
            <a:ext cx="4760640" cy="3880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ru-RU" sz="1350" spc="-1">
              <a:solidFill>
                <a:srgbClr val="595959"/>
              </a:solidFill>
              <a:latin typeface="Trebuchet MS"/>
            </a:endParaRPr>
          </a:p>
        </p:txBody>
      </p:sp>
      <p:pic>
        <p:nvPicPr>
          <p:cNvPr id="336" name="Picture 4"/>
          <p:cNvPicPr/>
          <p:nvPr/>
        </p:nvPicPr>
        <p:blipFill>
          <a:blip r:embed="rId2" cstate="print"/>
          <a:stretch/>
        </p:blipFill>
        <p:spPr>
          <a:xfrm>
            <a:off x="611560" y="4869160"/>
            <a:ext cx="5328592" cy="1584176"/>
          </a:xfrm>
          <a:prstGeom prst="rect">
            <a:avLst/>
          </a:prstGeom>
          <a:ln>
            <a:noFill/>
          </a:ln>
        </p:spPr>
      </p:pic>
      <p:pic>
        <p:nvPicPr>
          <p:cNvPr id="337" name="Picture 5"/>
          <p:cNvPicPr/>
          <p:nvPr/>
        </p:nvPicPr>
        <p:blipFill>
          <a:blip r:embed="rId3" cstate="print"/>
          <a:stretch/>
        </p:blipFill>
        <p:spPr>
          <a:xfrm>
            <a:off x="1143000" y="315720"/>
            <a:ext cx="3724650" cy="935280"/>
          </a:xfrm>
          <a:prstGeom prst="rect">
            <a:avLst/>
          </a:prstGeom>
          <a:ln>
            <a:noFill/>
          </a:ln>
        </p:spPr>
      </p:pic>
      <p:sp>
        <p:nvSpPr>
          <p:cNvPr id="338" name="TextShape 2"/>
          <p:cNvSpPr txBox="1"/>
          <p:nvPr/>
        </p:nvSpPr>
        <p:spPr>
          <a:xfrm>
            <a:off x="4492620" y="163800"/>
            <a:ext cx="3407130" cy="1212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ru-RU" sz="2400" spc="-1">
                <a:solidFill>
                  <a:srgbClr val="595959"/>
                </a:solidFill>
                <a:latin typeface="Trebuchet MS"/>
              </a:rPr>
              <a:t>Фрагменты пособия</a:t>
            </a:r>
            <a:r>
              <a:t/>
            </a:r>
            <a:br/>
            <a:r>
              <a:rPr lang="ru-RU" sz="1350" spc="-1">
                <a:solidFill>
                  <a:srgbClr val="595959"/>
                </a:solidFill>
                <a:latin typeface="Trebuchet MS"/>
              </a:rPr>
              <a:t>«Математическая грамотность. </a:t>
            </a:r>
            <a:r>
              <a:t/>
            </a:r>
            <a:br/>
            <a:r>
              <a:rPr lang="ru-RU" sz="1350" spc="-1">
                <a:solidFill>
                  <a:srgbClr val="595959"/>
                </a:solidFill>
                <a:latin typeface="Trebuchet MS"/>
              </a:rPr>
              <a:t>Сборник эталонных заданий»</a:t>
            </a:r>
            <a:endParaRPr lang="ru-RU" sz="1350" spc="-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339" name="Picture 2"/>
          <p:cNvPicPr/>
          <p:nvPr/>
        </p:nvPicPr>
        <p:blipFill>
          <a:blip r:embed="rId4" cstate="print"/>
          <a:stretch/>
        </p:blipFill>
        <p:spPr>
          <a:xfrm>
            <a:off x="323528" y="1296000"/>
            <a:ext cx="4536504" cy="3463560"/>
          </a:xfrm>
          <a:prstGeom prst="rect">
            <a:avLst/>
          </a:prstGeom>
          <a:ln>
            <a:noFill/>
          </a:ln>
        </p:spPr>
      </p:pic>
      <p:pic>
        <p:nvPicPr>
          <p:cNvPr id="340" name="Picture 3"/>
          <p:cNvPicPr/>
          <p:nvPr/>
        </p:nvPicPr>
        <p:blipFill>
          <a:blip r:embed="rId5" cstate="print"/>
          <a:stretch/>
        </p:blipFill>
        <p:spPr>
          <a:xfrm>
            <a:off x="4860032" y="1916832"/>
            <a:ext cx="4283968" cy="2808312"/>
          </a:xfrm>
          <a:prstGeom prst="rect">
            <a:avLst/>
          </a:prstGeom>
          <a:ln>
            <a:noFill/>
          </a:ln>
        </p:spPr>
      </p:pic>
      <p:pic>
        <p:nvPicPr>
          <p:cNvPr id="341" name="Picture 2"/>
          <p:cNvPicPr/>
          <p:nvPr/>
        </p:nvPicPr>
        <p:blipFill>
          <a:blip r:embed="rId6" cstate="print"/>
          <a:stretch/>
        </p:blipFill>
        <p:spPr>
          <a:xfrm>
            <a:off x="1143000" y="0"/>
            <a:ext cx="360720" cy="11311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Shape 1"/>
          <p:cNvSpPr txBox="1"/>
          <p:nvPr/>
        </p:nvSpPr>
        <p:spPr>
          <a:xfrm>
            <a:off x="1600110" y="2160720"/>
            <a:ext cx="4760640" cy="3880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ru-RU" sz="1350" spc="-1">
              <a:solidFill>
                <a:srgbClr val="595959"/>
              </a:solidFill>
              <a:latin typeface="Trebuchet MS"/>
            </a:endParaRPr>
          </a:p>
        </p:txBody>
      </p:sp>
      <p:pic>
        <p:nvPicPr>
          <p:cNvPr id="343" name="Picture 4"/>
          <p:cNvPicPr/>
          <p:nvPr/>
        </p:nvPicPr>
        <p:blipFill>
          <a:blip r:embed="rId2" cstate="print"/>
          <a:stretch/>
        </p:blipFill>
        <p:spPr>
          <a:xfrm>
            <a:off x="165420" y="1543740"/>
            <a:ext cx="3478680" cy="761760"/>
          </a:xfrm>
          <a:prstGeom prst="rect">
            <a:avLst/>
          </a:prstGeom>
          <a:ln w="9360">
            <a:noFill/>
          </a:ln>
        </p:spPr>
      </p:pic>
      <p:pic>
        <p:nvPicPr>
          <p:cNvPr id="344" name="Picture 5"/>
          <p:cNvPicPr/>
          <p:nvPr/>
        </p:nvPicPr>
        <p:blipFill>
          <a:blip r:embed="rId3" cstate="print"/>
          <a:stretch/>
        </p:blipFill>
        <p:spPr>
          <a:xfrm>
            <a:off x="0" y="2132856"/>
            <a:ext cx="5004048" cy="4464496"/>
          </a:xfrm>
          <a:prstGeom prst="rect">
            <a:avLst/>
          </a:prstGeom>
          <a:ln w="9360">
            <a:noFill/>
          </a:ln>
        </p:spPr>
      </p:pic>
      <p:pic>
        <p:nvPicPr>
          <p:cNvPr id="345" name="Picture 6"/>
          <p:cNvPicPr/>
          <p:nvPr/>
        </p:nvPicPr>
        <p:blipFill>
          <a:blip r:embed="rId4" cstate="print"/>
          <a:stretch/>
        </p:blipFill>
        <p:spPr>
          <a:xfrm>
            <a:off x="4716016" y="2132856"/>
            <a:ext cx="4427984" cy="3024336"/>
          </a:xfrm>
          <a:prstGeom prst="rect">
            <a:avLst/>
          </a:prstGeom>
          <a:ln w="9360">
            <a:noFill/>
          </a:ln>
        </p:spPr>
      </p:pic>
      <p:sp>
        <p:nvSpPr>
          <p:cNvPr id="346" name="TextShape 2"/>
          <p:cNvSpPr txBox="1"/>
          <p:nvPr/>
        </p:nvSpPr>
        <p:spPr>
          <a:xfrm>
            <a:off x="2128838" y="125280"/>
            <a:ext cx="5778202" cy="1212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spc="-1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Фрагменты пособия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spc="-1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«Математическая грамотность. 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spc="-1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Сборник эталонных заданий»</a:t>
            </a:r>
            <a:endParaRPr lang="ru-RU" sz="2000" spc="-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47" name="Picture 2"/>
          <p:cNvPicPr/>
          <p:nvPr/>
        </p:nvPicPr>
        <p:blipFill>
          <a:blip r:embed="rId5" cstate="print"/>
          <a:stretch/>
        </p:blipFill>
        <p:spPr>
          <a:xfrm>
            <a:off x="1143000" y="0"/>
            <a:ext cx="360720" cy="11311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1424610" y="0"/>
            <a:ext cx="6446250" cy="10008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4000"/>
          </a:bodyPr>
          <a:lstStyle/>
          <a:p>
            <a:pPr algn="r">
              <a:lnSpc>
                <a:spcPct val="100000"/>
              </a:lnSpc>
            </a:pPr>
            <a:r>
              <a:rPr lang="ru-RU" sz="2400" spc="-1">
                <a:solidFill>
                  <a:srgbClr val="595959"/>
                </a:solidFill>
                <a:latin typeface="Trebuchet MS"/>
              </a:rPr>
              <a:t>Пример «Багаж в аэропорту». </a:t>
            </a:r>
            <a:r>
              <a:t/>
            </a:r>
            <a:br/>
            <a:r>
              <a:rPr lang="ru-RU" sz="2400" spc="-1">
                <a:solidFill>
                  <a:srgbClr val="595959"/>
                </a:solidFill>
                <a:latin typeface="Trebuchet MS"/>
              </a:rPr>
              <a:t>5 класс</a:t>
            </a:r>
            <a:endParaRPr lang="ru-RU" sz="2400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9" name="TextShape 2"/>
          <p:cNvSpPr txBox="1"/>
          <p:nvPr/>
        </p:nvSpPr>
        <p:spPr>
          <a:xfrm>
            <a:off x="0" y="962640"/>
            <a:ext cx="8460432" cy="5895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57310" indent="-257040">
              <a:spcBef>
                <a:spcPts val="751"/>
              </a:spcBef>
            </a:pPr>
            <a:r>
              <a:rPr lang="ru-RU" spc="-1" dirty="0">
                <a:latin typeface="Times New Roman" pitchFamily="18" charset="0"/>
                <a:cs typeface="Times New Roman" pitchFamily="18" charset="0"/>
              </a:rPr>
              <a:t>Иван Иванович собирается полететь в отпуск на самолете авиакомпании «Сокол».  Он узнал, что в салон самолета можно взять ручную кладь весом не более 7 кг. Также в стоимость билета входит 1 место багажа весом до 20 кг. </a:t>
            </a:r>
          </a:p>
          <a:p>
            <a:pPr marL="257310" indent="-257040">
              <a:spcBef>
                <a:spcPts val="751"/>
              </a:spcBef>
            </a:pPr>
            <a:r>
              <a:rPr lang="ru-RU" spc="-1" dirty="0">
                <a:latin typeface="Times New Roman" pitchFamily="18" charset="0"/>
                <a:cs typeface="Times New Roman" pitchFamily="18" charset="0"/>
              </a:rPr>
              <a:t>За каждый «лишний» килограмм сверх двадцати нужно заплатить 300 р. (вес округляется в большую сторону до килограмма). Или можно оформить одно или несколько дополнительных мест багажа. Дополнительное место – один предмет весом до 20 кг – стоит 1000 р.</a:t>
            </a:r>
          </a:p>
          <a:p>
            <a:pPr marL="257310" indent="-257040">
              <a:spcBef>
                <a:spcPts val="751"/>
              </a:spcBef>
            </a:pPr>
            <a:r>
              <a:rPr lang="ru-RU" spc="-1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pc="-1" dirty="0">
                <a:latin typeface="Times New Roman" pitchFamily="18" charset="0"/>
                <a:cs typeface="Times New Roman" pitchFamily="18" charset="0"/>
              </a:rPr>
              <a:t>Прибыв в аэропорт, Иван Иванович взвесил каждый предмет своего багажа.</a:t>
            </a:r>
          </a:p>
          <a:p>
            <a:pPr marL="257310" indent="-257040">
              <a:spcBef>
                <a:spcPts val="751"/>
              </a:spcBef>
              <a:buClr>
                <a:srgbClr val="AD84C6"/>
              </a:buClr>
              <a:buSzPct val="80000"/>
              <a:buFont typeface="Wingdings 3" charset="2"/>
              <a:buChar char=""/>
            </a:pPr>
            <a:r>
              <a:rPr lang="ru-RU" spc="-1" dirty="0">
                <a:latin typeface="Times New Roman" pitchFamily="18" charset="0"/>
                <a:cs typeface="Times New Roman" pitchFamily="18" charset="0"/>
              </a:rPr>
              <a:t>Чемодан 19 кг 900 г	</a:t>
            </a:r>
          </a:p>
          <a:p>
            <a:pPr marL="257310" indent="-257040">
              <a:spcBef>
                <a:spcPts val="751"/>
              </a:spcBef>
              <a:buClr>
                <a:srgbClr val="AD84C6"/>
              </a:buClr>
              <a:buSzPct val="80000"/>
              <a:buFont typeface="Wingdings 3" charset="2"/>
              <a:buChar char=""/>
            </a:pPr>
            <a:r>
              <a:rPr lang="ru-RU" spc="-1" dirty="0">
                <a:latin typeface="Times New Roman" pitchFamily="18" charset="0"/>
                <a:cs typeface="Times New Roman" pitchFamily="18" charset="0"/>
              </a:rPr>
              <a:t>Рюкзак 3 кг 900 г</a:t>
            </a:r>
          </a:p>
          <a:p>
            <a:pPr marL="257310" indent="-257040">
              <a:spcBef>
                <a:spcPts val="751"/>
              </a:spcBef>
              <a:buClr>
                <a:srgbClr val="AD84C6"/>
              </a:buClr>
              <a:buSzPct val="80000"/>
              <a:buFont typeface="Wingdings 3" charset="2"/>
              <a:buChar char=""/>
            </a:pPr>
            <a:r>
              <a:rPr lang="ru-RU" spc="-1" dirty="0">
                <a:latin typeface="Times New Roman" pitchFamily="18" charset="0"/>
                <a:cs typeface="Times New Roman" pitchFamily="18" charset="0"/>
              </a:rPr>
              <a:t>Коробка 4 кг 500 г</a:t>
            </a:r>
          </a:p>
          <a:p>
            <a:pPr marL="257310" indent="-257040">
              <a:spcBef>
                <a:spcPts val="751"/>
              </a:spcBef>
              <a:buClr>
                <a:srgbClr val="AD84C6"/>
              </a:buClr>
              <a:buSzPct val="80000"/>
              <a:buFont typeface="Wingdings 3" charset="2"/>
              <a:buChar char=""/>
            </a:pPr>
            <a:r>
              <a:rPr lang="ru-RU" spc="-1" dirty="0">
                <a:latin typeface="Times New Roman" pitchFamily="18" charset="0"/>
                <a:cs typeface="Times New Roman" pitchFamily="18" charset="0"/>
              </a:rPr>
              <a:t>Ноутбук 1 кг 800 г</a:t>
            </a:r>
          </a:p>
          <a:p>
            <a:pPr marL="257310" indent="-257040">
              <a:spcBef>
                <a:spcPts val="751"/>
              </a:spcBef>
            </a:pPr>
            <a:r>
              <a:rPr lang="ru-RU" spc="-1" dirty="0">
                <a:latin typeface="Times New Roman" pitchFamily="18" charset="0"/>
                <a:cs typeface="Times New Roman" pitchFamily="18" charset="0"/>
              </a:rPr>
              <a:t>Вопрос 1. Какие предметы может взять с собой в салон самолета Иван Иванович? Укажите все возможные варианты набора предметов. Ответ: ___</a:t>
            </a:r>
          </a:p>
          <a:p>
            <a:pPr marL="257310" indent="-257040">
              <a:spcBef>
                <a:spcPts val="751"/>
              </a:spcBef>
            </a:pPr>
            <a:r>
              <a:rPr lang="ru-RU" spc="-1" dirty="0">
                <a:latin typeface="Times New Roman" pitchFamily="18" charset="0"/>
                <a:cs typeface="Times New Roman" pitchFamily="18" charset="0"/>
              </a:rPr>
              <a:t>Вопрос 2. Как Ивану Ивановичу поступить с багажом, который нельзя взять в салон самолета? Какое решение будет более выгодным Ивану Ивановичу? Объясните свой ответ: _________________</a:t>
            </a:r>
          </a:p>
          <a:p>
            <a:pPr>
              <a:spcBef>
                <a:spcPts val="751"/>
              </a:spcBef>
            </a:pPr>
            <a:endParaRPr lang="ru-RU" sz="1350" spc="-1" dirty="0">
              <a:latin typeface="Trebuchet MS"/>
            </a:endParaRPr>
          </a:p>
          <a:p>
            <a:pPr>
              <a:spcBef>
                <a:spcPts val="751"/>
              </a:spcBef>
            </a:pPr>
            <a:endParaRPr lang="ru-RU" sz="1350" spc="-1" dirty="0">
              <a:solidFill>
                <a:srgbClr val="595959"/>
              </a:solidFill>
              <a:latin typeface="Trebuchet MS"/>
            </a:endParaRPr>
          </a:p>
        </p:txBody>
      </p:sp>
      <p:pic>
        <p:nvPicPr>
          <p:cNvPr id="210" name="Рисунок 3"/>
          <p:cNvPicPr/>
          <p:nvPr/>
        </p:nvPicPr>
        <p:blipFill>
          <a:blip r:embed="rId2" cstate="print"/>
          <a:srcRect l="16286" t="36722" r="34414" b="18439"/>
          <a:stretch/>
        </p:blipFill>
        <p:spPr>
          <a:xfrm>
            <a:off x="2771800" y="3356992"/>
            <a:ext cx="766800" cy="916920"/>
          </a:xfrm>
          <a:prstGeom prst="rect">
            <a:avLst/>
          </a:prstGeom>
          <a:ln w="9360">
            <a:noFill/>
          </a:ln>
        </p:spPr>
      </p:pic>
      <p:pic>
        <p:nvPicPr>
          <p:cNvPr id="211" name="Рисунок 4"/>
          <p:cNvPicPr/>
          <p:nvPr/>
        </p:nvPicPr>
        <p:blipFill>
          <a:blip r:embed="rId3" cstate="print"/>
          <a:srcRect t="10647" r="39559" b="10494"/>
          <a:stretch/>
        </p:blipFill>
        <p:spPr>
          <a:xfrm>
            <a:off x="3851920" y="3573016"/>
            <a:ext cx="559170" cy="838440"/>
          </a:xfrm>
          <a:prstGeom prst="rect">
            <a:avLst/>
          </a:prstGeom>
          <a:ln w="9360">
            <a:noFill/>
          </a:ln>
        </p:spPr>
      </p:pic>
      <p:pic>
        <p:nvPicPr>
          <p:cNvPr id="212" name="Рисунок 5"/>
          <p:cNvPicPr/>
          <p:nvPr/>
        </p:nvPicPr>
        <p:blipFill>
          <a:blip r:embed="rId4" cstate="print"/>
          <a:stretch/>
        </p:blipFill>
        <p:spPr>
          <a:xfrm>
            <a:off x="4644008" y="4005064"/>
            <a:ext cx="783540" cy="804600"/>
          </a:xfrm>
          <a:prstGeom prst="rect">
            <a:avLst/>
          </a:prstGeom>
          <a:ln w="9360">
            <a:noFill/>
          </a:ln>
        </p:spPr>
      </p:pic>
      <p:pic>
        <p:nvPicPr>
          <p:cNvPr id="213" name="Рисунок 6"/>
          <p:cNvPicPr/>
          <p:nvPr/>
        </p:nvPicPr>
        <p:blipFill>
          <a:blip r:embed="rId5" cstate="print"/>
          <a:stretch/>
        </p:blipFill>
        <p:spPr>
          <a:xfrm>
            <a:off x="5652120" y="4221088"/>
            <a:ext cx="1058130" cy="85752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196044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049" y="476672"/>
            <a:ext cx="8719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Проблемы в реализации развития практических навыков МГ на уроках математики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96753"/>
            <a:ext cx="896448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i="1" u="sng" dirty="0" smtClean="0">
                <a:solidFill>
                  <a:schemeClr val="accent1">
                    <a:lumMod val="75000"/>
                  </a:schemeClr>
                </a:solidFill>
              </a:rPr>
              <a:t>Со стороны учителя: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/>
              <a:t>Часто цели при реализации образовательных программ и различных  «новомодных» тестирований детей не совпадают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/>
              <a:t>Не хватка времени  ( как на подготовку так и на  уроке)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/>
              <a:t>Нет единой методической помощи учителю, отсутствие разработанных методических баз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/>
              <a:t>Отсутствие  материально-технического обеспечения </a:t>
            </a:r>
          </a:p>
          <a:p>
            <a:pPr>
              <a:buFont typeface="Wingdings" pitchFamily="2" charset="2"/>
              <a:buChar char="§"/>
            </a:pPr>
            <a:r>
              <a:rPr lang="ru-RU" sz="2000" i="1" u="sng" dirty="0" smtClean="0">
                <a:solidFill>
                  <a:schemeClr val="accent1">
                    <a:lumMod val="75000"/>
                  </a:schemeClr>
                </a:solidFill>
              </a:rPr>
              <a:t>Со стороны ученика: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/>
              <a:t>Разный уровень подготовленности детей и их физиологического развития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/>
              <a:t>Отсутствие навыков смыслового чтения ( не внимательно читают условия, не умение сопоставлять текст с табличной и графической информацией, не умеют пользоваться справочной литературой)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/>
              <a:t>Не понимают для чего это нужно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/>
              <a:t>Очень большой объем различных тестирований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/>
              <a:t>Разное мировосприятие и не совпадение взглядов на решение  разных моделируемых ситуаций, в силу возрастных особенностей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124744"/>
            <a:ext cx="4894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Возможные пути решения: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1772816"/>
            <a:ext cx="9144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 для учителей хорошей методической базы;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Пересмотр учебных программ , приведение  их к  единым целям со всевозможными тестированиями и итоговыми аттестациями 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Пересмотр состава учебников , включение в них большего количества практико-ориентированных задач;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Больше свободного времени учителю  для  саморазвития  и отдыха педагогам.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764704"/>
            <a:ext cx="78123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«PISA позволяет понять, какая страна будет более конкурентоспособной в будущем за счёт потенциала подрастающего поколения».</a:t>
            </a:r>
          </a:p>
          <a:p>
            <a:endParaRPr lang="ru-RU" sz="2400" dirty="0" smtClean="0"/>
          </a:p>
          <a:p>
            <a:pPr algn="r"/>
            <a:r>
              <a:rPr lang="ru-RU" sz="2400" dirty="0" smtClean="0"/>
              <a:t>Руководитель центра оценки качества образования</a:t>
            </a:r>
          </a:p>
          <a:p>
            <a:pPr algn="r"/>
            <a:r>
              <a:rPr lang="ru-RU" sz="2400" dirty="0" smtClean="0"/>
              <a:t>Института содержания и методов обучения РАО,</a:t>
            </a:r>
          </a:p>
          <a:p>
            <a:pPr algn="r"/>
            <a:r>
              <a:rPr lang="ru-RU" sz="2400" dirty="0" smtClean="0"/>
              <a:t>координатор PISA в России Галина Ковалева</a:t>
            </a:r>
            <a:endParaRPr lang="ru-RU" sz="2400" dirty="0"/>
          </a:p>
        </p:txBody>
      </p:sp>
      <p:pic>
        <p:nvPicPr>
          <p:cNvPr id="3" name="Picture 2" descr="https://storage.myseldon.com/news_pict_54/54CA4CAA9511DF5F5440535B1CB6DAF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4396476" cy="2927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40768"/>
            <a:ext cx="871296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1.Презнтация «Развитие математической грамотности школьников на уроках математики»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Форкунова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Л.В.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2.Пезентация  АСОУ «</a:t>
            </a:r>
            <a:r>
              <a:rPr lang="ru-RU" sz="2800" spc="-1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Особенности формирования и оценки функциональной математической грамотности»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9593518"/>
              </p:ext>
            </p:extLst>
          </p:nvPr>
        </p:nvGraphicFramePr>
        <p:xfrm>
          <a:off x="4355976" y="1412776"/>
          <a:ext cx="446449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772816"/>
            <a:ext cx="41044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3288" marR="6074" indent="0">
              <a:lnSpc>
                <a:spcPct val="10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«Фу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кц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spc="5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spc="-3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spc="5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spc="-19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spc="-4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000" spc="-53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spc="5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29" dirty="0" smtClean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000" spc="-33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000" spc="-53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spc="5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spc="-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38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spc="-19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spc="-33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spc="5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spc="-3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spc="5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spc="5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spc="-2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spc="-43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spc="5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spc="-14" dirty="0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ть</a:t>
            </a:r>
            <a:r>
              <a:rPr lang="ru-RU" sz="2000" spc="-4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spc="-2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spc="5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spc="-33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spc="5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нно 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spc="5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spc="-19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2000" spc="-19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spc="5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spc="-4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9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ечен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sz="2000" spc="-2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spc="-1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ия,</a:t>
            </a:r>
            <a:r>
              <a:rPr lang="ru-RU" sz="2000" spc="-2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9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spc="5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ия</a:t>
            </a:r>
            <a:r>
              <a:rPr lang="ru-RU" sz="2000" spc="-2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ык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spc="-1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дл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ешен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ия</a:t>
            </a:r>
            <a:r>
              <a:rPr lang="ru-RU" sz="2000" spc="-1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5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spc="-38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spc="5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spc="-3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spc="5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spc="-38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spc="5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spc="-33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spc="-3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иа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spc="5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spc="-4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зненн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spc="-1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ач в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spc="-53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чн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spc="-14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spc="-1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000" spc="-53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spc="5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ечес</a:t>
            </a:r>
            <a:r>
              <a:rPr lang="ru-RU" sz="2000" spc="-38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spc="5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spc="-4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24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spc="-19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spc="-53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spc="5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spc="-14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spc="-3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5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spc="-29" dirty="0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ия</a:t>
            </a:r>
            <a:r>
              <a:rPr lang="ru-RU" sz="2000" spc="-2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spc="5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иа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spc="-2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9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spc="5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шен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spc="-14" dirty="0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spc="10" dirty="0" smtClean="0">
              <a:latin typeface="Times New Roman" pitchFamily="18" charset="0"/>
              <a:cs typeface="Times New Roman" pitchFamily="18" charset="0"/>
            </a:endParaRPr>
          </a:p>
          <a:p>
            <a:pPr marL="513288" marR="6074" indent="0" algn="r">
              <a:lnSpc>
                <a:spcPct val="100000"/>
              </a:lnSpc>
              <a:buNone/>
            </a:pPr>
            <a:r>
              <a:rPr lang="ru-RU" sz="2000" spc="1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spc="1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spc="5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ть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000" spc="-29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660833"/>
          </a:xfrm>
        </p:spPr>
        <p:txBody>
          <a:bodyPr>
            <a:noAutofit/>
          </a:bodyPr>
          <a:lstStyle/>
          <a:p>
            <a:pPr algn="l"/>
            <a:r>
              <a:rPr lang="ru-RU" sz="3200" b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/>
                <a:cs typeface="Verdana"/>
                <a:sym typeface="Calibri"/>
              </a:rPr>
              <a:t>Определение математической грамотности</a:t>
            </a:r>
            <a:endParaRPr lang="ru-RU" sz="3200" b="0" dirty="0">
              <a:ln>
                <a:noFill/>
              </a:ln>
              <a:solidFill>
                <a:srgbClr val="FF0000"/>
              </a:solidFill>
              <a:effectLst/>
              <a:latin typeface="Verdana"/>
              <a:cs typeface="Verdana"/>
              <a:sym typeface="Calibri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52543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+mj-lt"/>
                <a:ea typeface="+mj-ea"/>
                <a:cs typeface="Calibri"/>
                <a:sym typeface="Helvetica Neue"/>
              </a:rPr>
              <a:t>Математическая грамотность </a:t>
            </a:r>
            <a:r>
              <a:rPr lang="ru-RU" dirty="0">
                <a:solidFill>
                  <a:schemeClr val="tx1"/>
                </a:solidFill>
                <a:latin typeface="+mj-lt"/>
                <a:ea typeface="+mj-ea"/>
                <a:cs typeface="Calibri"/>
                <a:sym typeface="Helvetica Neue"/>
              </a:rPr>
              <a:t>– это способность индивидуума формулировать, применять и интерпретировать математику в разнообразных </a:t>
            </a:r>
            <a:r>
              <a:rPr lang="ru-RU" dirty="0" smtClean="0">
                <a:solidFill>
                  <a:schemeClr val="tx1"/>
                </a:solidFill>
                <a:latin typeface="+mj-lt"/>
                <a:ea typeface="+mj-ea"/>
                <a:cs typeface="Calibri"/>
                <a:sym typeface="Helvetica Neue"/>
              </a:rPr>
              <a:t>контекстах реального мира. 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chemeClr val="tx1"/>
                </a:solidFill>
                <a:latin typeface="+mj-lt"/>
                <a:ea typeface="+mj-ea"/>
                <a:cs typeface="Calibri"/>
                <a:sym typeface="Helvetica Neue"/>
              </a:rPr>
              <a:t>Она </a:t>
            </a:r>
            <a:r>
              <a:rPr lang="ru-RU" u="sng" dirty="0">
                <a:solidFill>
                  <a:schemeClr val="tx1"/>
                </a:solidFill>
                <a:latin typeface="+mj-lt"/>
                <a:ea typeface="+mj-ea"/>
                <a:cs typeface="Calibri"/>
                <a:sym typeface="Helvetica Neue"/>
              </a:rPr>
              <a:t>включает </a:t>
            </a:r>
            <a:endParaRPr lang="ru-RU" u="sng" dirty="0" smtClean="0">
              <a:solidFill>
                <a:schemeClr val="tx1"/>
              </a:solidFill>
              <a:latin typeface="+mj-lt"/>
              <a:ea typeface="+mj-ea"/>
              <a:cs typeface="Calibri"/>
              <a:sym typeface="Helvetica Neue"/>
            </a:endParaRPr>
          </a:p>
          <a:p>
            <a:r>
              <a:rPr lang="ru-RU" i="1" dirty="0" smtClean="0">
                <a:solidFill>
                  <a:schemeClr val="tx1"/>
                </a:solidFill>
                <a:latin typeface="+mj-lt"/>
                <a:ea typeface="+mj-ea"/>
                <a:cs typeface="Calibri"/>
                <a:sym typeface="Helvetica Neue"/>
              </a:rPr>
              <a:t>математические </a:t>
            </a:r>
            <a:r>
              <a:rPr lang="ru-RU" i="1" dirty="0">
                <a:solidFill>
                  <a:schemeClr val="tx1"/>
                </a:solidFill>
                <a:latin typeface="+mj-lt"/>
                <a:ea typeface="+mj-ea"/>
                <a:cs typeface="Calibri"/>
                <a:sym typeface="Helvetica Neue"/>
              </a:rPr>
              <a:t>рассуждения, </a:t>
            </a:r>
            <a:endParaRPr lang="ru-RU" i="1" dirty="0" smtClean="0">
              <a:solidFill>
                <a:schemeClr val="tx1"/>
              </a:solidFill>
              <a:latin typeface="+mj-lt"/>
              <a:ea typeface="+mj-ea"/>
              <a:cs typeface="Calibri"/>
              <a:sym typeface="Helvetica Neue"/>
            </a:endParaRPr>
          </a:p>
          <a:p>
            <a:r>
              <a:rPr lang="ru-RU" i="1" dirty="0" smtClean="0">
                <a:solidFill>
                  <a:schemeClr val="tx1"/>
                </a:solidFill>
                <a:latin typeface="+mj-lt"/>
                <a:ea typeface="+mj-ea"/>
                <a:cs typeface="Calibri"/>
                <a:sym typeface="Helvetica Neue"/>
              </a:rPr>
              <a:t>использование </a:t>
            </a:r>
            <a:r>
              <a:rPr lang="ru-RU" i="1" dirty="0">
                <a:solidFill>
                  <a:schemeClr val="tx1"/>
                </a:solidFill>
                <a:latin typeface="+mj-lt"/>
                <a:ea typeface="+mj-ea"/>
                <a:cs typeface="Calibri"/>
                <a:sym typeface="Helvetica Neue"/>
              </a:rPr>
              <a:t>математических понятий, процедур, фактов и инструментов, чтобы описать, объяснить и предсказать явления</a:t>
            </a:r>
            <a:r>
              <a:rPr lang="ru-RU" i="1" dirty="0" smtClean="0">
                <a:solidFill>
                  <a:schemeClr val="tx1"/>
                </a:solidFill>
                <a:latin typeface="+mj-lt"/>
                <a:ea typeface="+mj-ea"/>
                <a:cs typeface="Calibri"/>
                <a:sym typeface="Helvetica Neue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  <a:ea typeface="+mj-ea"/>
                <a:cs typeface="Calibri"/>
                <a:sym typeface="Helvetica Neue"/>
              </a:rPr>
              <a:t> </a:t>
            </a:r>
            <a:r>
              <a:rPr lang="ru-RU" u="sng" dirty="0">
                <a:solidFill>
                  <a:schemeClr val="tx1"/>
                </a:solidFill>
                <a:latin typeface="+mj-lt"/>
                <a:ea typeface="+mj-ea"/>
                <a:cs typeface="Calibri"/>
                <a:sym typeface="Helvetica Neue"/>
              </a:rPr>
              <a:t>Она помогает </a:t>
            </a:r>
            <a:r>
              <a:rPr lang="ru-RU" dirty="0" smtClean="0">
                <a:solidFill>
                  <a:schemeClr val="tx1"/>
                </a:solidFill>
                <a:latin typeface="+mj-lt"/>
                <a:ea typeface="+mj-ea"/>
                <a:cs typeface="Calibri"/>
                <a:sym typeface="Helvetica Neue"/>
              </a:rPr>
              <a:t>людям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+mj-lt"/>
                <a:ea typeface="+mj-ea"/>
                <a:cs typeface="Calibri"/>
                <a:sym typeface="Helvetica Neue"/>
              </a:rPr>
              <a:t>понять </a:t>
            </a:r>
            <a:r>
              <a:rPr lang="ru-RU" i="1" dirty="0">
                <a:solidFill>
                  <a:schemeClr val="tx1"/>
                </a:solidFill>
                <a:latin typeface="+mj-lt"/>
                <a:ea typeface="+mj-ea"/>
                <a:cs typeface="Calibri"/>
                <a:sym typeface="Helvetica Neue"/>
              </a:rPr>
              <a:t>роль математики в мире, </a:t>
            </a:r>
            <a:endParaRPr lang="ru-RU" i="1" dirty="0" smtClean="0">
              <a:solidFill>
                <a:schemeClr val="tx1"/>
              </a:solidFill>
              <a:latin typeface="+mj-lt"/>
              <a:ea typeface="+mj-ea"/>
              <a:cs typeface="Calibri"/>
              <a:sym typeface="Helvetica Neue"/>
            </a:endParaRPr>
          </a:p>
          <a:p>
            <a:r>
              <a:rPr lang="ru-RU" i="1" dirty="0" smtClean="0">
                <a:solidFill>
                  <a:schemeClr val="tx1"/>
                </a:solidFill>
                <a:latin typeface="+mj-lt"/>
                <a:ea typeface="+mj-ea"/>
                <a:cs typeface="Calibri"/>
                <a:sym typeface="Helvetica Neue"/>
              </a:rPr>
              <a:t>высказывать </a:t>
            </a:r>
            <a:r>
              <a:rPr lang="ru-RU" i="1" dirty="0">
                <a:solidFill>
                  <a:schemeClr val="tx1"/>
                </a:solidFill>
                <a:latin typeface="+mj-lt"/>
                <a:ea typeface="+mj-ea"/>
                <a:cs typeface="Calibri"/>
                <a:sym typeface="Helvetica Neue"/>
              </a:rPr>
              <a:t>хорошо обоснованные суждения </a:t>
            </a:r>
            <a:endParaRPr lang="ru-RU" i="1" dirty="0" smtClean="0">
              <a:solidFill>
                <a:schemeClr val="tx1"/>
              </a:solidFill>
              <a:latin typeface="+mj-lt"/>
              <a:ea typeface="+mj-ea"/>
              <a:cs typeface="Calibri"/>
              <a:sym typeface="Helvetica Neue"/>
            </a:endParaRPr>
          </a:p>
          <a:p>
            <a:r>
              <a:rPr lang="ru-RU" i="1" dirty="0" smtClean="0">
                <a:solidFill>
                  <a:schemeClr val="tx1"/>
                </a:solidFill>
                <a:latin typeface="+mj-lt"/>
                <a:ea typeface="+mj-ea"/>
                <a:cs typeface="Calibri"/>
                <a:sym typeface="Helvetica Neue"/>
              </a:rPr>
              <a:t>и </a:t>
            </a:r>
            <a:r>
              <a:rPr lang="ru-RU" i="1" dirty="0">
                <a:solidFill>
                  <a:schemeClr val="tx1"/>
                </a:solidFill>
                <a:latin typeface="+mj-lt"/>
                <a:ea typeface="+mj-ea"/>
                <a:cs typeface="Calibri"/>
                <a:sym typeface="Helvetica Neue"/>
              </a:rPr>
              <a:t>принимать решения, которые необходимы конструктивному, активному и размышляющему </a:t>
            </a:r>
            <a:r>
              <a:rPr lang="ru-RU" i="1" dirty="0" smtClean="0">
                <a:solidFill>
                  <a:schemeClr val="tx1"/>
                </a:solidFill>
                <a:latin typeface="+mj-lt"/>
                <a:ea typeface="+mj-ea"/>
                <a:cs typeface="Calibri"/>
                <a:sym typeface="Helvetica Neue"/>
              </a:rPr>
              <a:t>гражданину.</a:t>
            </a:r>
            <a:endParaRPr lang="ru-RU" i="1" dirty="0">
              <a:solidFill>
                <a:schemeClr val="tx1"/>
              </a:solidFill>
              <a:latin typeface="+mj-lt"/>
              <a:ea typeface="+mj-ea"/>
              <a:cs typeface="Calibri"/>
              <a:sym typeface="Helvetica Neue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01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51233"/>
          </a:xfrm>
        </p:spPr>
        <p:txBody>
          <a:bodyPr>
            <a:normAutofit/>
          </a:bodyPr>
          <a:lstStyle/>
          <a:p>
            <a:pPr algn="l"/>
            <a:r>
              <a:rPr lang="ru-RU" sz="2800" b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/>
                <a:cs typeface="Verdana"/>
              </a:rPr>
              <a:t>Структура математической грамотности</a:t>
            </a:r>
            <a:endParaRPr lang="ru-RU" sz="2800" b="0" dirty="0">
              <a:ln>
                <a:noFill/>
              </a:ln>
              <a:solidFill>
                <a:srgbClr val="FF0000"/>
              </a:solidFill>
              <a:effectLst/>
              <a:latin typeface="Verdana"/>
              <a:cs typeface="Verdana"/>
              <a:sym typeface="Calibri"/>
            </a:endParaRPr>
          </a:p>
        </p:txBody>
      </p:sp>
      <p:pic>
        <p:nvPicPr>
          <p:cNvPr id="17" name="Объект 1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5264" t="27856" r="22376" b="23565"/>
          <a:stretch/>
        </p:blipFill>
        <p:spPr>
          <a:xfrm>
            <a:off x="1403648" y="1196752"/>
            <a:ext cx="6368400" cy="547741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117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/>
                <a:cs typeface="Verdana"/>
              </a:rPr>
              <a:t>Уровни математической грамотности</a:t>
            </a:r>
            <a:endParaRPr lang="ru-RU" sz="3200" b="0" dirty="0">
              <a:ln>
                <a:noFill/>
              </a:ln>
              <a:solidFill>
                <a:srgbClr val="FF0000"/>
              </a:solidFill>
              <a:effectLst/>
              <a:latin typeface="Verdana"/>
              <a:cs typeface="Verdana"/>
              <a:sym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9416" t="30189" r="16155" b="24944"/>
          <a:stretch/>
        </p:blipFill>
        <p:spPr>
          <a:xfrm>
            <a:off x="467544" y="1556792"/>
            <a:ext cx="7344816" cy="45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1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657225" y="1462680"/>
            <a:ext cx="8229600" cy="52264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8500" lnSpcReduction="10000"/>
          </a:bodyPr>
          <a:lstStyle/>
          <a:p>
            <a:pPr marL="257310" indent="-257040">
              <a:spcBef>
                <a:spcPts val="751"/>
              </a:spcBef>
              <a:buClr>
                <a:srgbClr val="AD84C6"/>
              </a:buClr>
              <a:buSzPct val="80000"/>
              <a:buFont typeface="Wingdings 3" charset="2"/>
              <a:buChar char=""/>
            </a:pPr>
            <a:r>
              <a:rPr lang="ru-RU" sz="2000" spc="-1" dirty="0">
                <a:latin typeface="+mn-lt"/>
              </a:rPr>
              <a:t>Фокус не на деятельности учителя по представлению нового материала, а на стимулировании самостоятельной учебной деятельности ученика</a:t>
            </a:r>
          </a:p>
          <a:p>
            <a:pPr marL="257310" indent="-257040">
              <a:spcBef>
                <a:spcPts val="751"/>
              </a:spcBef>
              <a:buClr>
                <a:srgbClr val="AD84C6"/>
              </a:buClr>
              <a:buSzPct val="80000"/>
              <a:buFont typeface="Wingdings 3" charset="2"/>
              <a:buChar char=""/>
            </a:pPr>
            <a:r>
              <a:rPr lang="ru-RU" sz="2000" spc="-1" dirty="0">
                <a:latin typeface="+mn-lt"/>
              </a:rPr>
              <a:t>Мотивирующая образовательная среда</a:t>
            </a:r>
          </a:p>
          <a:p>
            <a:pPr marL="257310" indent="-257040">
              <a:spcBef>
                <a:spcPts val="751"/>
              </a:spcBef>
              <a:buClr>
                <a:srgbClr val="AD84C6"/>
              </a:buClr>
              <a:buSzPct val="80000"/>
              <a:buFont typeface="Wingdings 3" charset="2"/>
              <a:buChar char=""/>
            </a:pPr>
            <a:r>
              <a:rPr lang="ru-RU" sz="2000" spc="-1" dirty="0">
                <a:latin typeface="+mn-lt"/>
              </a:rPr>
              <a:t>Обучение через исследование: ученик уточняет задачу, ищет информацию, представляет результат, формулирует критерии оценки,  вместе с учителем оценивает успешность выполнения</a:t>
            </a:r>
          </a:p>
          <a:p>
            <a:pPr marL="257310" indent="-257040">
              <a:spcBef>
                <a:spcPts val="751"/>
              </a:spcBef>
              <a:buClr>
                <a:srgbClr val="AD84C6"/>
              </a:buClr>
              <a:buSzPct val="80000"/>
              <a:buFont typeface="Wingdings 3" charset="2"/>
              <a:buChar char=""/>
            </a:pPr>
            <a:r>
              <a:rPr lang="ru-RU" sz="2000" spc="-1" dirty="0">
                <a:latin typeface="+mn-lt"/>
              </a:rPr>
              <a:t>Оценивание для обучения: выполняет функцию обратной связи – показывает сильные и слабые результаты, высвечивает ближайшие и долговременные учебные цели</a:t>
            </a:r>
          </a:p>
          <a:p>
            <a:pPr marL="257310" indent="-257040">
              <a:spcBef>
                <a:spcPts val="751"/>
              </a:spcBef>
              <a:buClr>
                <a:srgbClr val="AD84C6"/>
              </a:buClr>
              <a:buSzPct val="80000"/>
              <a:buFont typeface="Wingdings 3" charset="2"/>
              <a:buChar char=""/>
            </a:pPr>
            <a:r>
              <a:rPr lang="ru-RU" sz="2000" spc="-1" dirty="0">
                <a:latin typeface="+mn-lt"/>
              </a:rPr>
              <a:t>Персонализированное обучение</a:t>
            </a:r>
          </a:p>
          <a:p>
            <a:pPr marL="257310" indent="-257040">
              <a:spcBef>
                <a:spcPts val="751"/>
              </a:spcBef>
              <a:buClr>
                <a:srgbClr val="AD84C6"/>
              </a:buClr>
              <a:buSzPct val="80000"/>
              <a:buFont typeface="Wingdings 3" charset="2"/>
              <a:buChar char=""/>
            </a:pPr>
            <a:r>
              <a:rPr lang="ru-RU" sz="2000" spc="-1" dirty="0">
                <a:latin typeface="+mn-lt"/>
              </a:rPr>
              <a:t>Учебные задачи и учебный опыт </a:t>
            </a:r>
            <a:r>
              <a:rPr lang="ru-RU" sz="2000" spc="-1" dirty="0" smtClean="0">
                <a:latin typeface="+mn-lt"/>
              </a:rPr>
              <a:t>релевантные </a:t>
            </a:r>
            <a:r>
              <a:rPr lang="ru-RU" sz="2000" spc="-1" dirty="0">
                <a:latin typeface="+mn-lt"/>
              </a:rPr>
              <a:t>опыту ученика, актуальны для него </a:t>
            </a:r>
          </a:p>
          <a:p>
            <a:pPr marL="257310" indent="-257040">
              <a:spcBef>
                <a:spcPts val="751"/>
              </a:spcBef>
              <a:buClr>
                <a:srgbClr val="AD84C6"/>
              </a:buClr>
              <a:buSzPct val="80000"/>
              <a:buFont typeface="Wingdings 3" charset="2"/>
              <a:buChar char=""/>
            </a:pPr>
            <a:r>
              <a:rPr lang="ru-RU" sz="2000" spc="-1" dirty="0">
                <a:latin typeface="+mn-lt"/>
              </a:rPr>
              <a:t>Проектное обучение: межпредметные групповые проекты различной продолжительности, в том числе в связке с реальными задачами своего сообщества</a:t>
            </a:r>
          </a:p>
          <a:p>
            <a:pPr>
              <a:spcBef>
                <a:spcPts val="751"/>
              </a:spcBef>
            </a:pPr>
            <a:endParaRPr lang="ru-RU" sz="1500" spc="-1" dirty="0">
              <a:solidFill>
                <a:srgbClr val="595959"/>
              </a:solidFill>
              <a:latin typeface="Trebuchet MS"/>
            </a:endParaRPr>
          </a:p>
          <a:p>
            <a:pPr>
              <a:spcBef>
                <a:spcPts val="751"/>
              </a:spcBef>
            </a:pPr>
            <a:endParaRPr lang="ru-RU" sz="1500" spc="-1" dirty="0">
              <a:solidFill>
                <a:srgbClr val="595959"/>
              </a:solidFill>
              <a:latin typeface="Trebuchet MS"/>
            </a:endParaRPr>
          </a:p>
          <a:p>
            <a:pPr>
              <a:spcBef>
                <a:spcPts val="751"/>
              </a:spcBef>
            </a:pPr>
            <a:endParaRPr lang="ru-RU" sz="1500" spc="-1" dirty="0">
              <a:solidFill>
                <a:srgbClr val="595959"/>
              </a:solidFill>
              <a:latin typeface="Trebuchet MS"/>
            </a:endParaRPr>
          </a:p>
          <a:p>
            <a:pPr>
              <a:spcBef>
                <a:spcPts val="751"/>
              </a:spcBef>
            </a:pPr>
            <a:endParaRPr lang="ru-RU" sz="1500" spc="-1" dirty="0">
              <a:solidFill>
                <a:srgbClr val="595959"/>
              </a:solidFill>
              <a:latin typeface="Trebuchet MS"/>
            </a:endParaRPr>
          </a:p>
          <a:p>
            <a:pPr>
              <a:spcBef>
                <a:spcPts val="751"/>
              </a:spcBef>
            </a:pPr>
            <a:endParaRPr lang="ru-RU" sz="1500" spc="-1" dirty="0">
              <a:solidFill>
                <a:srgbClr val="595959"/>
              </a:solidFill>
              <a:latin typeface="Trebuchet MS"/>
            </a:endParaRPr>
          </a:p>
        </p:txBody>
      </p:sp>
      <p:sp>
        <p:nvSpPr>
          <p:cNvPr id="298" name="TextShape 2"/>
          <p:cNvSpPr txBox="1"/>
          <p:nvPr/>
        </p:nvSpPr>
        <p:spPr>
          <a:xfrm>
            <a:off x="1115616" y="548680"/>
            <a:ext cx="7704856" cy="1944215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3500"/>
          </a:bodyPr>
          <a:lstStyle/>
          <a:p>
            <a:pPr algn="r">
              <a:lnSpc>
                <a:spcPct val="100000"/>
              </a:lnSpc>
            </a:pPr>
            <a:r>
              <a:rPr lang="ru-RU" sz="1900" spc="-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Формирование МГ. Что  важно?</a:t>
            </a:r>
            <a:r>
              <a:rPr sz="19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sz="19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900" spc="-1" dirty="0">
                <a:solidFill>
                  <a:srgbClr val="FF0000"/>
                </a:solidFill>
                <a:latin typeface="Trebuchet MS"/>
              </a:rPr>
              <a:t>Фрумин И.Д., Добрякова М.С., Баранников К.А., Реморенко И.М.</a:t>
            </a:r>
            <a:r>
              <a:rPr sz="1900" dirty="0">
                <a:solidFill>
                  <a:srgbClr val="FF0000"/>
                </a:solidFill>
              </a:rPr>
              <a:t/>
            </a:r>
            <a:br>
              <a:rPr sz="1900" dirty="0">
                <a:solidFill>
                  <a:srgbClr val="FF0000"/>
                </a:solidFill>
              </a:rPr>
            </a:br>
            <a:r>
              <a:rPr lang="ru-RU" sz="1900" spc="-1" dirty="0">
                <a:solidFill>
                  <a:srgbClr val="FF0000"/>
                </a:solidFill>
                <a:latin typeface="Trebuchet MS"/>
              </a:rPr>
              <a:t>Универсальные компетентности и новая грамотность</a:t>
            </a:r>
            <a:r>
              <a:rPr dirty="0"/>
              <a:t/>
            </a:r>
            <a:br>
              <a:rPr dirty="0"/>
            </a:br>
            <a:endParaRPr lang="ru-RU" sz="1650" spc="-1" dirty="0">
              <a:solidFill>
                <a:srgbClr val="00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8917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1259632" y="692696"/>
            <a:ext cx="6482700" cy="682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2000" spc="-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Формирование МГ. Что важно?</a:t>
            </a:r>
            <a:r>
              <a:rPr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2000" spc="-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1" name="TextShape 2"/>
          <p:cNvSpPr txBox="1"/>
          <p:nvPr/>
        </p:nvSpPr>
        <p:spPr>
          <a:xfrm>
            <a:off x="471488" y="1020240"/>
            <a:ext cx="8372475" cy="56944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6500" lnSpcReduction="10000"/>
          </a:bodyPr>
          <a:lstStyle/>
          <a:p>
            <a:pPr marL="257310" indent="-257040">
              <a:spcAft>
                <a:spcPts val="451"/>
              </a:spcAft>
              <a:buClr>
                <a:srgbClr val="AD84C6"/>
              </a:buClr>
              <a:buSzPct val="80000"/>
              <a:buFont typeface="Wingdings 3" charset="2"/>
              <a:buChar char=""/>
            </a:pPr>
            <a:r>
              <a:rPr lang="ru-RU" sz="2100" spc="-1" dirty="0">
                <a:solidFill>
                  <a:srgbClr val="595959"/>
                </a:solidFill>
                <a:latin typeface="+mn-lt"/>
              </a:rPr>
              <a:t>Помнить о </a:t>
            </a:r>
            <a:r>
              <a:rPr lang="ru-RU" sz="2100" spc="-1" dirty="0">
                <a:solidFill>
                  <a:srgbClr val="7030A0"/>
                </a:solidFill>
                <a:latin typeface="+mn-lt"/>
              </a:rPr>
              <a:t>системности</a:t>
            </a:r>
            <a:r>
              <a:rPr lang="ru-RU" sz="2100" spc="-1" dirty="0">
                <a:solidFill>
                  <a:srgbClr val="595959"/>
                </a:solidFill>
                <a:latin typeface="+mn-lt"/>
              </a:rPr>
              <a:t> формируемых математических знаний, о необходимости теоретической базы</a:t>
            </a:r>
          </a:p>
          <a:p>
            <a:pPr marL="257310" indent="-257040">
              <a:spcAft>
                <a:spcPts val="451"/>
              </a:spcAft>
              <a:buClr>
                <a:srgbClr val="AD84C6"/>
              </a:buClr>
              <a:buSzPct val="80000"/>
              <a:buFont typeface="Wingdings 3" charset="2"/>
              <a:buChar char=""/>
            </a:pPr>
            <a:r>
              <a:rPr lang="ru-RU" sz="2100" spc="-1" dirty="0">
                <a:solidFill>
                  <a:srgbClr val="595959"/>
                </a:solidFill>
                <a:latin typeface="+mn-lt"/>
              </a:rPr>
              <a:t>формировать </a:t>
            </a:r>
            <a:r>
              <a:rPr lang="ru-RU" sz="2100" spc="-1" dirty="0">
                <a:solidFill>
                  <a:srgbClr val="7030A0"/>
                </a:solidFill>
                <a:latin typeface="+mn-lt"/>
              </a:rPr>
              <a:t>готовность</a:t>
            </a:r>
            <a:r>
              <a:rPr lang="ru-RU" sz="2100" spc="-1" dirty="0">
                <a:solidFill>
                  <a:srgbClr val="595959"/>
                </a:solidFill>
                <a:latin typeface="+mn-lt"/>
              </a:rPr>
              <a:t> к взаимодействию с математической стороной окружающего мира - погружать в реальные ситуации (отдельные задания; цепочки заданий, объединенных ситуацией, проектные работы)</a:t>
            </a:r>
          </a:p>
          <a:p>
            <a:pPr marL="257310" indent="-257040">
              <a:spcAft>
                <a:spcPts val="451"/>
              </a:spcAft>
              <a:buClr>
                <a:srgbClr val="AD84C6"/>
              </a:buClr>
              <a:buSzPct val="80000"/>
              <a:buFont typeface="Wingdings 3" charset="2"/>
              <a:buChar char=""/>
            </a:pPr>
            <a:r>
              <a:rPr lang="ru-RU" sz="2100" spc="-1" dirty="0">
                <a:solidFill>
                  <a:srgbClr val="595959"/>
                </a:solidFill>
                <a:latin typeface="+mn-lt"/>
              </a:rPr>
              <a:t>создавать</a:t>
            </a:r>
            <a:r>
              <a:rPr lang="ru-RU" sz="2100" spc="-1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2100" spc="-1" dirty="0">
                <a:solidFill>
                  <a:srgbClr val="7030A0"/>
                </a:solidFill>
                <a:latin typeface="+mn-lt"/>
              </a:rPr>
              <a:t>опыт</a:t>
            </a:r>
            <a:r>
              <a:rPr lang="ru-RU" sz="2100" spc="-1" dirty="0">
                <a:solidFill>
                  <a:srgbClr val="595959"/>
                </a:solidFill>
                <a:latin typeface="+mn-lt"/>
              </a:rPr>
              <a:t> поиска путей решения жизненных задач, учить математическому </a:t>
            </a:r>
            <a:r>
              <a:rPr lang="ru-RU" sz="2100" spc="-1" dirty="0">
                <a:solidFill>
                  <a:srgbClr val="7030A0"/>
                </a:solidFill>
                <a:latin typeface="+mn-lt"/>
              </a:rPr>
              <a:t>моделированию</a:t>
            </a:r>
            <a:r>
              <a:rPr lang="ru-RU" sz="2100" spc="-1" dirty="0">
                <a:solidFill>
                  <a:srgbClr val="595959"/>
                </a:solidFill>
                <a:latin typeface="+mn-lt"/>
              </a:rPr>
              <a:t> реальных ситуаций и переносить способы решения учебных задач на реальные</a:t>
            </a:r>
          </a:p>
          <a:p>
            <a:pPr marL="257310" indent="-257040">
              <a:spcAft>
                <a:spcPts val="451"/>
              </a:spcAft>
              <a:buClr>
                <a:srgbClr val="AD84C6"/>
              </a:buClr>
              <a:buSzPct val="80000"/>
              <a:buFont typeface="Wingdings 3" charset="2"/>
              <a:buChar char=""/>
            </a:pPr>
            <a:r>
              <a:rPr lang="ru-RU" sz="2100" spc="-1" dirty="0">
                <a:solidFill>
                  <a:srgbClr val="595959"/>
                </a:solidFill>
                <a:latin typeface="+mn-lt"/>
              </a:rPr>
              <a:t>развивать когнитивную сферу, учить познавать мир, решать задачи </a:t>
            </a:r>
            <a:r>
              <a:rPr lang="ru-RU" sz="2100" spc="-1" dirty="0">
                <a:solidFill>
                  <a:srgbClr val="7030A0"/>
                </a:solidFill>
                <a:latin typeface="+mn-lt"/>
              </a:rPr>
              <a:t>разными способами</a:t>
            </a:r>
            <a:endParaRPr lang="ru-RU" sz="2100" spc="-1" dirty="0">
              <a:solidFill>
                <a:srgbClr val="595959"/>
              </a:solidFill>
              <a:latin typeface="+mn-lt"/>
            </a:endParaRPr>
          </a:p>
          <a:p>
            <a:pPr marL="257310" indent="-257040">
              <a:spcAft>
                <a:spcPts val="451"/>
              </a:spcAft>
              <a:buClr>
                <a:srgbClr val="AD84C6"/>
              </a:buClr>
              <a:buSzPct val="80000"/>
              <a:buFont typeface="Wingdings 3" charset="2"/>
              <a:buChar char=""/>
            </a:pPr>
            <a:r>
              <a:rPr lang="ru-RU" sz="2100" spc="-1" dirty="0">
                <a:solidFill>
                  <a:srgbClr val="595959"/>
                </a:solidFill>
                <a:latin typeface="+mn-lt"/>
              </a:rPr>
              <a:t>формировать </a:t>
            </a:r>
            <a:r>
              <a:rPr lang="ru-RU" sz="2100" spc="-1" dirty="0">
                <a:solidFill>
                  <a:srgbClr val="7030A0"/>
                </a:solidFill>
                <a:latin typeface="+mn-lt"/>
              </a:rPr>
              <a:t>компетенции: </a:t>
            </a:r>
            <a:r>
              <a:rPr lang="ru-RU" sz="2100" spc="-1" dirty="0">
                <a:solidFill>
                  <a:srgbClr val="595959"/>
                </a:solidFill>
                <a:latin typeface="+mn-lt"/>
              </a:rPr>
              <a:t>коммуникативную, читательскую, информационную, социальную</a:t>
            </a:r>
          </a:p>
          <a:p>
            <a:pPr marL="257310" indent="-257040">
              <a:spcAft>
                <a:spcPts val="451"/>
              </a:spcAft>
              <a:buClr>
                <a:srgbClr val="AD84C6"/>
              </a:buClr>
              <a:buSzPct val="80000"/>
              <a:buFont typeface="Wingdings 3" charset="2"/>
              <a:buChar char=""/>
            </a:pPr>
            <a:r>
              <a:rPr lang="ru-RU" sz="2100" spc="-1" dirty="0">
                <a:solidFill>
                  <a:srgbClr val="595959"/>
                </a:solidFill>
                <a:latin typeface="+mn-lt"/>
              </a:rPr>
              <a:t>развивать </a:t>
            </a:r>
            <a:r>
              <a:rPr lang="ru-RU" sz="2100" spc="-1" dirty="0">
                <a:solidFill>
                  <a:srgbClr val="7030A0"/>
                </a:solidFill>
                <a:latin typeface="+mn-lt"/>
              </a:rPr>
              <a:t>регулятивную</a:t>
            </a:r>
            <a:r>
              <a:rPr lang="ru-RU" sz="2100" spc="-1" dirty="0">
                <a:solidFill>
                  <a:srgbClr val="595959"/>
                </a:solidFill>
                <a:latin typeface="+mn-lt"/>
              </a:rPr>
              <a:t> сферы и рефлексию: учить планировать деятельность, конструировать алгоритмы (вычисления, построения и пр.), контролировать процесс и результат, выполнять проверку на соответствие исходным данным и правдоподобие, коррекцию и оценку результата деятельности.</a:t>
            </a:r>
          </a:p>
          <a:p>
            <a:pPr>
              <a:spcAft>
                <a:spcPts val="225"/>
              </a:spcAft>
            </a:pPr>
            <a:endParaRPr lang="ru-RU" spc="-1" dirty="0">
              <a:solidFill>
                <a:srgbClr val="595959"/>
              </a:solidFill>
              <a:latin typeface="Trebuchet MS"/>
            </a:endParaRPr>
          </a:p>
          <a:p>
            <a:pPr>
              <a:lnSpc>
                <a:spcPct val="100000"/>
              </a:lnSpc>
            </a:pPr>
            <a:endParaRPr lang="ru-RU" spc="-1" dirty="0">
              <a:solidFill>
                <a:srgbClr val="595959"/>
              </a:solidFill>
              <a:latin typeface="Trebuchet MS"/>
            </a:endParaRPr>
          </a:p>
          <a:p>
            <a:pPr>
              <a:spcBef>
                <a:spcPts val="751"/>
              </a:spcBef>
            </a:pPr>
            <a:endParaRPr lang="ru-RU" spc="-1" dirty="0">
              <a:solidFill>
                <a:srgbClr val="595959"/>
              </a:solidFill>
              <a:latin typeface="Trebuchet MS"/>
            </a:endParaRPr>
          </a:p>
        </p:txBody>
      </p:sp>
      <p:pic>
        <p:nvPicPr>
          <p:cNvPr id="302" name="Рисунок 3"/>
          <p:cNvPicPr/>
          <p:nvPr/>
        </p:nvPicPr>
        <p:blipFill>
          <a:blip r:embed="rId2" cstate="print"/>
          <a:srcRect l="16122" r="17531" b="65628"/>
          <a:stretch/>
        </p:blipFill>
        <p:spPr>
          <a:xfrm>
            <a:off x="755576" y="404664"/>
            <a:ext cx="1385640" cy="6674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140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1475656" y="764704"/>
            <a:ext cx="6508890" cy="658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r">
              <a:lnSpc>
                <a:spcPct val="80000"/>
              </a:lnSpc>
            </a:pPr>
            <a:r>
              <a:rPr lang="ru-RU" sz="2400" spc="-1" dirty="0">
                <a:solidFill>
                  <a:srgbClr val="595959"/>
                </a:solidFill>
                <a:latin typeface="Trebuchet MS"/>
              </a:rPr>
              <a:t>Формирование МГ. Текстовые задачи</a:t>
            </a:r>
            <a:endParaRPr lang="ru-RU" sz="2400" spc="-1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95" name="TextShape 2"/>
          <p:cNvSpPr txBox="1"/>
          <p:nvPr/>
        </p:nvSpPr>
        <p:spPr>
          <a:xfrm>
            <a:off x="179512" y="1484784"/>
            <a:ext cx="8784976" cy="5097512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7500" lnSpcReduction="20000"/>
          </a:bodyPr>
          <a:lstStyle/>
          <a:p>
            <a:pPr marL="257310" indent="-257040" algn="r">
              <a:spcBef>
                <a:spcPts val="751"/>
              </a:spcBef>
              <a:spcAft>
                <a:spcPts val="451"/>
              </a:spcAft>
            </a:pPr>
            <a:r>
              <a:rPr lang="ru-RU" sz="2600" spc="-1" dirty="0">
                <a:solidFill>
                  <a:srgbClr val="5A3471"/>
                </a:solidFill>
                <a:latin typeface="Trebuchet MS"/>
              </a:rPr>
              <a:t>Из опыта анализа разработки и использования </a:t>
            </a:r>
            <a:r>
              <a:rPr lang="ru-RU" sz="2600" spc="-1" dirty="0" err="1">
                <a:solidFill>
                  <a:srgbClr val="5A3471"/>
                </a:solidFill>
                <a:latin typeface="Trebuchet MS"/>
              </a:rPr>
              <a:t>компетентностно</a:t>
            </a:r>
            <a:r>
              <a:rPr lang="ru-RU" sz="2600" spc="-1" dirty="0">
                <a:solidFill>
                  <a:srgbClr val="5A3471"/>
                </a:solidFill>
                <a:latin typeface="Trebuchet MS"/>
              </a:rPr>
              <a:t>-ориентированных заданий по математике (Ларина Г.С.):</a:t>
            </a:r>
            <a:endParaRPr lang="ru-RU" sz="2600" spc="-1" dirty="0">
              <a:solidFill>
                <a:srgbClr val="595959"/>
              </a:solidFill>
              <a:latin typeface="Trebuchet MS"/>
            </a:endParaRPr>
          </a:p>
          <a:p>
            <a:pPr marL="257310" indent="-257040">
              <a:spcBef>
                <a:spcPts val="751"/>
              </a:spcBef>
              <a:spcAft>
                <a:spcPts val="451"/>
              </a:spcAft>
              <a:buClr>
                <a:srgbClr val="AD84C6"/>
              </a:buClr>
              <a:buSzPct val="80000"/>
              <a:buFont typeface="Wingdings" charset="2"/>
              <a:buChar char=""/>
            </a:pPr>
            <a:r>
              <a:rPr lang="ru-RU" sz="2600" i="1" spc="-1" dirty="0">
                <a:solidFill>
                  <a:srgbClr val="595959"/>
                </a:solidFill>
                <a:latin typeface="Trebuchet MS"/>
              </a:rPr>
              <a:t>Редкая текстовая задача является </a:t>
            </a:r>
            <a:r>
              <a:rPr lang="ru-RU" sz="2600" i="1" spc="-1" dirty="0" err="1">
                <a:solidFill>
                  <a:srgbClr val="595959"/>
                </a:solidFill>
                <a:latin typeface="Trebuchet MS"/>
              </a:rPr>
              <a:t>компетентностно</a:t>
            </a:r>
            <a:r>
              <a:rPr lang="ru-RU" sz="2600" i="1" spc="-1" dirty="0">
                <a:solidFill>
                  <a:srgbClr val="595959"/>
                </a:solidFill>
                <a:latin typeface="Trebuchet MS"/>
              </a:rPr>
              <a:t>-ориентированной</a:t>
            </a:r>
            <a:endParaRPr lang="ru-RU" sz="2600" spc="-1" dirty="0">
              <a:solidFill>
                <a:srgbClr val="595959"/>
              </a:solidFill>
              <a:latin typeface="Trebuchet MS"/>
            </a:endParaRPr>
          </a:p>
          <a:p>
            <a:pPr marL="257310" indent="-257040">
              <a:spcBef>
                <a:spcPts val="751"/>
              </a:spcBef>
              <a:spcAft>
                <a:spcPts val="451"/>
              </a:spcAft>
              <a:buClr>
                <a:srgbClr val="AD84C6"/>
              </a:buClr>
              <a:buSzPct val="80000"/>
              <a:buFont typeface="Wingdings" charset="2"/>
              <a:buChar char=""/>
            </a:pPr>
            <a:r>
              <a:rPr lang="ru-RU" sz="2600" i="1" spc="-1" dirty="0">
                <a:solidFill>
                  <a:srgbClr val="595959"/>
                </a:solidFill>
                <a:latin typeface="Trebuchet MS"/>
              </a:rPr>
              <a:t>Большинство разрабатываемых заданий относятся к математическому моделированию и чаще всего не обладают ситуационной значимостью и новизной формулировки</a:t>
            </a:r>
            <a:endParaRPr lang="ru-RU" sz="2600" spc="-1" dirty="0">
              <a:solidFill>
                <a:srgbClr val="595959"/>
              </a:solidFill>
              <a:latin typeface="Trebuchet MS"/>
            </a:endParaRPr>
          </a:p>
          <a:p>
            <a:pPr marL="257310" indent="-257040">
              <a:spcBef>
                <a:spcPts val="751"/>
              </a:spcBef>
              <a:spcAft>
                <a:spcPts val="451"/>
              </a:spcAft>
              <a:buClr>
                <a:srgbClr val="AD84C6"/>
              </a:buClr>
              <a:buSzPct val="80000"/>
              <a:buFont typeface="Wingdings" charset="2"/>
              <a:buChar char=""/>
            </a:pPr>
            <a:r>
              <a:rPr lang="ru-RU" sz="2600" i="1" spc="-1" dirty="0">
                <a:solidFill>
                  <a:srgbClr val="595959"/>
                </a:solidFill>
                <a:latin typeface="Trebuchet MS"/>
              </a:rPr>
              <a:t>В задачах редко используется личный опыт учащихся (например, покупки в магазине)</a:t>
            </a:r>
            <a:endParaRPr lang="ru-RU" sz="2600" spc="-1" dirty="0">
              <a:solidFill>
                <a:srgbClr val="595959"/>
              </a:solidFill>
              <a:latin typeface="Trebuchet MS"/>
            </a:endParaRPr>
          </a:p>
          <a:p>
            <a:pPr marL="257310" indent="-257040">
              <a:spcBef>
                <a:spcPts val="751"/>
              </a:spcBef>
              <a:buClr>
                <a:srgbClr val="AD84C6"/>
              </a:buClr>
              <a:buSzPct val="80000"/>
              <a:buFont typeface="Wingdings 3" charset="2"/>
              <a:buChar char=""/>
            </a:pPr>
            <a:r>
              <a:rPr lang="ru-RU" sz="2600" spc="-1" dirty="0">
                <a:solidFill>
                  <a:srgbClr val="7030A0"/>
                </a:solidFill>
                <a:latin typeface="Trebuchet MS"/>
              </a:rPr>
              <a:t>Задача 1. </a:t>
            </a:r>
            <a:r>
              <a:rPr lang="ru-RU" sz="2600" spc="-1" dirty="0">
                <a:solidFill>
                  <a:srgbClr val="595959"/>
                </a:solidFill>
                <a:latin typeface="Trebuchet MS"/>
              </a:rPr>
              <a:t>«Сергей поймал 20 рыб и сложил их в ведро. Пока он складывал удочки, десятую часть всех рыб утащила кошка. На сколько уменьшилось число рыб в ведре?»</a:t>
            </a:r>
          </a:p>
          <a:p>
            <a:pPr marL="257310" indent="-257040">
              <a:spcBef>
                <a:spcPts val="751"/>
              </a:spcBef>
              <a:buClr>
                <a:srgbClr val="AD84C6"/>
              </a:buClr>
              <a:buSzPct val="80000"/>
              <a:buFont typeface="Wingdings 3" charset="2"/>
              <a:buChar char=""/>
            </a:pPr>
            <a:r>
              <a:rPr lang="ru-RU" sz="2600" spc="-1" dirty="0">
                <a:solidFill>
                  <a:srgbClr val="7030A0"/>
                </a:solidFill>
                <a:latin typeface="Trebuchet MS"/>
              </a:rPr>
              <a:t>Задача 2. </a:t>
            </a:r>
            <a:r>
              <a:rPr lang="ru-RU" sz="2600" spc="-1" dirty="0">
                <a:solidFill>
                  <a:srgbClr val="595959"/>
                </a:solidFill>
                <a:latin typeface="Trebuchet MS"/>
              </a:rPr>
              <a:t>«В песочницу квадратной формы с длиной боковой стены, равной 2 м, требуется насыпать песок – по 10 кг на один квадратный метр. Сколько килограммов песка нужно для 10 таких песочниц?»</a:t>
            </a:r>
          </a:p>
          <a:p>
            <a:pPr>
              <a:spcBef>
                <a:spcPts val="751"/>
              </a:spcBef>
              <a:spcAft>
                <a:spcPts val="451"/>
              </a:spcAft>
            </a:pPr>
            <a:endParaRPr lang="ru-RU" sz="1500" spc="-1" dirty="0">
              <a:solidFill>
                <a:srgbClr val="595959"/>
              </a:solidFill>
              <a:latin typeface="Trebuchet MS"/>
            </a:endParaRPr>
          </a:p>
          <a:p>
            <a:pPr>
              <a:spcBef>
                <a:spcPts val="751"/>
              </a:spcBef>
              <a:spcAft>
                <a:spcPts val="451"/>
              </a:spcAft>
            </a:pPr>
            <a:endParaRPr lang="ru-RU" sz="1500" spc="-1" dirty="0">
              <a:solidFill>
                <a:srgbClr val="595959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8260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222</TotalTime>
  <Words>1008</Words>
  <Application>Microsoft Office PowerPoint</Application>
  <PresentationFormat>Экран (4:3)</PresentationFormat>
  <Paragraphs>115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    Развитие математической грамотности на уроках математики в школе.</vt:lpstr>
      <vt:lpstr>Презентация PowerPoint</vt:lpstr>
      <vt:lpstr>Презентация PowerPoint</vt:lpstr>
      <vt:lpstr>Определение математической грамотности</vt:lpstr>
      <vt:lpstr>Структура математической грамотности</vt:lpstr>
      <vt:lpstr>Уровни математической грамотности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реализовать в практической деятельности: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математической грамотности на уроках в школе.</dc:title>
  <dc:creator>Юлия Кузуб</dc:creator>
  <cp:lastModifiedBy>Biblio</cp:lastModifiedBy>
  <cp:revision>17</cp:revision>
  <dcterms:created xsi:type="dcterms:W3CDTF">2021-03-21T11:37:09Z</dcterms:created>
  <dcterms:modified xsi:type="dcterms:W3CDTF">2021-04-13T06:40:32Z</dcterms:modified>
</cp:coreProperties>
</file>