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8" r:id="rId3"/>
    <p:sldId id="270" r:id="rId4"/>
    <p:sldId id="271" r:id="rId5"/>
    <p:sldId id="269" r:id="rId6"/>
    <p:sldId id="258" r:id="rId7"/>
    <p:sldId id="260" r:id="rId8"/>
    <p:sldId id="261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10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5025-D0EB-485D-BA1A-D13CA97AD24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0D442D7-34E5-4400-AE83-82E9EF4E6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13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5025-D0EB-485D-BA1A-D13CA97AD24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0D442D7-34E5-4400-AE83-82E9EF4E6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26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5025-D0EB-485D-BA1A-D13CA97AD24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0D442D7-34E5-4400-AE83-82E9EF4E6A0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0519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5025-D0EB-485D-BA1A-D13CA97AD24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0D442D7-34E5-4400-AE83-82E9EF4E6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036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5025-D0EB-485D-BA1A-D13CA97AD24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0D442D7-34E5-4400-AE83-82E9EF4E6A0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5966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5025-D0EB-485D-BA1A-D13CA97AD24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0D442D7-34E5-4400-AE83-82E9EF4E6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501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5025-D0EB-485D-BA1A-D13CA97AD24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42D7-34E5-4400-AE83-82E9EF4E6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4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5025-D0EB-485D-BA1A-D13CA97AD24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42D7-34E5-4400-AE83-82E9EF4E6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00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5025-D0EB-485D-BA1A-D13CA97AD24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42D7-34E5-4400-AE83-82E9EF4E6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46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5025-D0EB-485D-BA1A-D13CA97AD24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0D442D7-34E5-4400-AE83-82E9EF4E6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1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5025-D0EB-485D-BA1A-D13CA97AD24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0D442D7-34E5-4400-AE83-82E9EF4E6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4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5025-D0EB-485D-BA1A-D13CA97AD24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0D442D7-34E5-4400-AE83-82E9EF4E6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5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5025-D0EB-485D-BA1A-D13CA97AD24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42D7-34E5-4400-AE83-82E9EF4E6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44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5025-D0EB-485D-BA1A-D13CA97AD24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42D7-34E5-4400-AE83-82E9EF4E6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86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5025-D0EB-485D-BA1A-D13CA97AD24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42D7-34E5-4400-AE83-82E9EF4E6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234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5025-D0EB-485D-BA1A-D13CA97AD24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0D442D7-34E5-4400-AE83-82E9EF4E6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83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55025-D0EB-485D-BA1A-D13CA97AD24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0D442D7-34E5-4400-AE83-82E9EF4E6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42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75656" y="1124744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>
                <a:solidFill>
                  <a:srgbClr val="FF0000"/>
                </a:solidFill>
                <a:latin typeface="Franklin Gothic Medium Cond" panose="020B0606030402020204" pitchFamily="34" charset="0"/>
              </a:rPr>
              <a:t>«Сказы П. Бажова </a:t>
            </a:r>
            <a:endParaRPr lang="en-US" sz="7200" dirty="0" smtClean="0">
              <a:solidFill>
                <a:srgbClr val="FF0000"/>
              </a:solidFill>
              <a:latin typeface="Franklin Gothic Medium Cond" panose="020B0606030402020204" pitchFamily="34" charset="0"/>
            </a:endParaRPr>
          </a:p>
          <a:p>
            <a:r>
              <a:rPr lang="ru-RU" sz="7200" dirty="0" smtClean="0">
                <a:solidFill>
                  <a:srgbClr val="FF0000"/>
                </a:solidFill>
                <a:latin typeface="Franklin Gothic Medium Cond" panose="020B0606030402020204" pitchFamily="34" charset="0"/>
              </a:rPr>
              <a:t>в </a:t>
            </a:r>
            <a:r>
              <a:rPr lang="ru-RU" sz="7200" dirty="0">
                <a:solidFill>
                  <a:srgbClr val="FF0000"/>
                </a:solidFill>
                <a:latin typeface="Franklin Gothic Medium Cond" panose="020B0606030402020204" pitchFamily="34" charset="0"/>
              </a:rPr>
              <a:t>иллюстрациях художников Палеха»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3008313" cy="577868"/>
          </a:xfrm>
        </p:spPr>
        <p:txBody>
          <a:bodyPr/>
          <a:lstStyle/>
          <a:p>
            <a:pPr algn="ctr"/>
            <a:r>
              <a:rPr lang="ru-RU" dirty="0" smtClean="0"/>
              <a:t>ОТВЕТЫ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450" y="719931"/>
            <a:ext cx="37909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422900"/>
          </a:xfrm>
        </p:spPr>
        <p:txBody>
          <a:bodyPr>
            <a:normAutofit fontScale="25000" lnSpcReduction="20000"/>
          </a:bodyPr>
          <a:lstStyle/>
          <a:p>
            <a:r>
              <a:rPr lang="ru-RU" sz="5100" b="1" i="1" dirty="0" smtClean="0">
                <a:solidFill>
                  <a:srgbClr val="00B0F0"/>
                </a:solidFill>
              </a:rPr>
              <a:t>По горизонтали</a:t>
            </a:r>
            <a:r>
              <a:rPr lang="ru-RU" sz="5100" dirty="0" smtClean="0">
                <a:solidFill>
                  <a:srgbClr val="00B0F0"/>
                </a:solidFill>
              </a:rPr>
              <a:t/>
            </a:r>
            <a:br>
              <a:rPr lang="ru-RU" sz="5100" dirty="0" smtClean="0">
                <a:solidFill>
                  <a:srgbClr val="00B0F0"/>
                </a:solidFill>
              </a:rPr>
            </a:br>
            <a:r>
              <a:rPr lang="ru-RU" sz="5100" dirty="0" smtClean="0">
                <a:solidFill>
                  <a:srgbClr val="00B0F0"/>
                </a:solidFill>
              </a:rPr>
              <a:t>2. Место где добывали руду</a:t>
            </a:r>
            <a:br>
              <a:rPr lang="ru-RU" sz="5100" dirty="0" smtClean="0">
                <a:solidFill>
                  <a:srgbClr val="00B0F0"/>
                </a:solidFill>
              </a:rPr>
            </a:br>
            <a:r>
              <a:rPr lang="ru-RU" sz="5100" dirty="0" smtClean="0">
                <a:solidFill>
                  <a:srgbClr val="00B0F0"/>
                </a:solidFill>
              </a:rPr>
              <a:t>4. Река, где были покосы</a:t>
            </a:r>
            <a:br>
              <a:rPr lang="ru-RU" sz="5100" dirty="0" smtClean="0">
                <a:solidFill>
                  <a:srgbClr val="00B0F0"/>
                </a:solidFill>
              </a:rPr>
            </a:br>
            <a:r>
              <a:rPr lang="ru-RU" sz="5100" dirty="0" smtClean="0">
                <a:solidFill>
                  <a:srgbClr val="00B0F0"/>
                </a:solidFill>
              </a:rPr>
              <a:t>5. Имя невесты Степана</a:t>
            </a:r>
            <a:br>
              <a:rPr lang="ru-RU" sz="5100" dirty="0" smtClean="0">
                <a:solidFill>
                  <a:srgbClr val="00B0F0"/>
                </a:solidFill>
              </a:rPr>
            </a:br>
            <a:r>
              <a:rPr lang="ru-RU" sz="5100" dirty="0" smtClean="0">
                <a:solidFill>
                  <a:srgbClr val="00B0F0"/>
                </a:solidFill>
              </a:rPr>
              <a:t>7. Что чаще добывали в горе</a:t>
            </a:r>
            <a:br>
              <a:rPr lang="ru-RU" sz="5100" dirty="0" smtClean="0">
                <a:solidFill>
                  <a:srgbClr val="00B0F0"/>
                </a:solidFill>
              </a:rPr>
            </a:br>
            <a:r>
              <a:rPr lang="ru-RU" sz="5100" dirty="0" smtClean="0">
                <a:solidFill>
                  <a:srgbClr val="00B0F0"/>
                </a:solidFill>
              </a:rPr>
              <a:t>9. Войско </a:t>
            </a:r>
            <a:r>
              <a:rPr lang="ru-RU" sz="5100" dirty="0" err="1" smtClean="0">
                <a:solidFill>
                  <a:srgbClr val="00B0F0"/>
                </a:solidFill>
              </a:rPr>
              <a:t>Малахитницы</a:t>
            </a:r>
            <a:endParaRPr lang="ru-RU" sz="5100" dirty="0" smtClean="0">
              <a:solidFill>
                <a:srgbClr val="00B0F0"/>
              </a:solidFill>
            </a:endParaRPr>
          </a:p>
          <a:p>
            <a:endParaRPr lang="ru-RU" sz="5100" dirty="0" smtClean="0">
              <a:solidFill>
                <a:srgbClr val="00B0F0"/>
              </a:solidFill>
            </a:endParaRPr>
          </a:p>
          <a:p>
            <a:r>
              <a:rPr lang="ru-RU" sz="5100" b="1" i="1" dirty="0" smtClean="0">
                <a:solidFill>
                  <a:srgbClr val="00B0F0"/>
                </a:solidFill>
              </a:rPr>
              <a:t>По вертикали</a:t>
            </a:r>
            <a:r>
              <a:rPr lang="ru-RU" sz="5100" dirty="0" smtClean="0">
                <a:solidFill>
                  <a:srgbClr val="00B0F0"/>
                </a:solidFill>
              </a:rPr>
              <a:t/>
            </a:r>
            <a:br>
              <a:rPr lang="ru-RU" sz="5100" dirty="0" smtClean="0">
                <a:solidFill>
                  <a:srgbClr val="00B0F0"/>
                </a:solidFill>
              </a:rPr>
            </a:br>
            <a:r>
              <a:rPr lang="ru-RU" sz="5100" dirty="0" smtClean="0">
                <a:solidFill>
                  <a:srgbClr val="00B0F0"/>
                </a:solidFill>
              </a:rPr>
              <a:t>1. Что Медной горы Хозяйка подарила невесте Степана </a:t>
            </a:r>
            <a:br>
              <a:rPr lang="ru-RU" sz="5100" dirty="0" smtClean="0">
                <a:solidFill>
                  <a:srgbClr val="00B0F0"/>
                </a:solidFill>
              </a:rPr>
            </a:br>
            <a:r>
              <a:rPr lang="ru-RU" sz="5100" dirty="0" smtClean="0">
                <a:solidFill>
                  <a:srgbClr val="00B0F0"/>
                </a:solidFill>
              </a:rPr>
              <a:t>3. Как называли в природе Медной горы Хозяйку </a:t>
            </a:r>
            <a:br>
              <a:rPr lang="ru-RU" sz="5100" dirty="0" smtClean="0">
                <a:solidFill>
                  <a:srgbClr val="00B0F0"/>
                </a:solidFill>
              </a:rPr>
            </a:br>
            <a:r>
              <a:rPr lang="ru-RU" sz="5100" dirty="0" smtClean="0">
                <a:solidFill>
                  <a:srgbClr val="00B0F0"/>
                </a:solidFill>
              </a:rPr>
              <a:t>4. Как называются произведения П.П. Бажова </a:t>
            </a:r>
            <a:br>
              <a:rPr lang="ru-RU" sz="5100" dirty="0" smtClean="0">
                <a:solidFill>
                  <a:srgbClr val="00B0F0"/>
                </a:solidFill>
              </a:rPr>
            </a:br>
            <a:r>
              <a:rPr lang="ru-RU" sz="5100" dirty="0" smtClean="0">
                <a:solidFill>
                  <a:srgbClr val="00B0F0"/>
                </a:solidFill>
              </a:rPr>
              <a:t>6. Имя героя мастера, который встретил Медной горы хозяйку </a:t>
            </a:r>
            <a:br>
              <a:rPr lang="ru-RU" sz="5100" dirty="0" smtClean="0">
                <a:solidFill>
                  <a:srgbClr val="00B0F0"/>
                </a:solidFill>
              </a:rPr>
            </a:br>
            <a:r>
              <a:rPr lang="ru-RU" sz="5100" dirty="0" smtClean="0">
                <a:solidFill>
                  <a:srgbClr val="00B0F0"/>
                </a:solidFill>
              </a:rPr>
              <a:t>8. Сколько испытаний приготовила Хозяйка Медной горы для Степана </a:t>
            </a:r>
          </a:p>
          <a:p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06487" y="116632"/>
            <a:ext cx="3465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Georgia" pitchFamily="18" charset="0"/>
              </a:rPr>
              <a:t>П. Бажов. </a:t>
            </a:r>
          </a:p>
          <a:p>
            <a:pPr algn="r"/>
            <a:r>
              <a:rPr lang="ru-RU" b="1" i="1" dirty="0" smtClean="0">
                <a:latin typeface="Georgia" pitchFamily="18" charset="0"/>
              </a:rPr>
              <a:t>«Серебряное копытце" 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450" y="595373"/>
            <a:ext cx="3790950" cy="511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1219577"/>
            <a:ext cx="3465513" cy="5422900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Georgia" pitchFamily="18" charset="0"/>
              </a:rPr>
              <a:t>«Ночь месячная, светлая, далеко видно. Глядит </a:t>
            </a:r>
            <a:r>
              <a:rPr lang="ru-RU" sz="2600" dirty="0" err="1" smtClean="0">
                <a:latin typeface="Georgia" pitchFamily="18" charset="0"/>
              </a:rPr>
              <a:t>Даренка</a:t>
            </a:r>
            <a:r>
              <a:rPr lang="ru-RU" sz="2600" dirty="0" smtClean="0">
                <a:latin typeface="Georgia" pitchFamily="18" charset="0"/>
              </a:rPr>
              <a:t> - кошка близко на покосном ложке сидит, а перед ней козел. Стоит, ножку поднял, а на ней серебряное копытце блестит.»</a:t>
            </a:r>
          </a:p>
          <a:p>
            <a:endParaRPr lang="ru-RU" sz="3200" dirty="0" smtClean="0">
              <a:latin typeface="Georgia" pitchFamily="18" charset="0"/>
            </a:endParaRPr>
          </a:p>
          <a:p>
            <a:endParaRPr lang="ru-RU" sz="3200" dirty="0" smtClean="0"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6349" y="5445224"/>
            <a:ext cx="3260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solidFill>
                  <a:prstClr val="black"/>
                </a:solidFill>
                <a:latin typeface="Constantia" pitchFamily="18" charset="0"/>
              </a:rPr>
              <a:t>Художники</a:t>
            </a:r>
          </a:p>
          <a:p>
            <a:pPr lvl="0"/>
            <a:r>
              <a:rPr lang="ru-RU" b="1" i="1" dirty="0">
                <a:solidFill>
                  <a:prstClr val="black"/>
                </a:solidFill>
                <a:latin typeface="Constantia" pitchFamily="18" charset="0"/>
              </a:rPr>
              <a:t>А. Ковалёв, Г. </a:t>
            </a:r>
            <a:r>
              <a:rPr lang="ru-RU" b="1" i="1" dirty="0" err="1" smtClean="0">
                <a:solidFill>
                  <a:prstClr val="black"/>
                </a:solidFill>
                <a:latin typeface="Constantia" pitchFamily="18" charset="0"/>
              </a:rPr>
              <a:t>Буреев</a:t>
            </a:r>
            <a:r>
              <a:rPr lang="ru-RU" b="1" i="1" dirty="0">
                <a:solidFill>
                  <a:prstClr val="black"/>
                </a:solidFill>
                <a:latin typeface="Constantia" pitchFamily="18" charset="0"/>
              </a:rPr>
              <a:t>.</a:t>
            </a:r>
            <a:endParaRPr lang="ru-RU" b="1" i="1" dirty="0">
              <a:solidFill>
                <a:prstClr val="black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31" y="0"/>
            <a:ext cx="3008313" cy="92867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latin typeface="Georgia" pitchFamily="18" charset="0"/>
              </a:rPr>
              <a:t>П. Бажов.</a:t>
            </a:r>
            <a:br>
              <a:rPr lang="ru-RU" i="1" dirty="0">
                <a:latin typeface="Georgia" pitchFamily="18" charset="0"/>
              </a:rPr>
            </a:br>
            <a:r>
              <a:rPr lang="ru-RU" i="1" dirty="0">
                <a:latin typeface="Georgia" pitchFamily="18" charset="0"/>
              </a:rPr>
              <a:t>"Горный мастер".</a:t>
            </a:r>
            <a:r>
              <a:rPr lang="ru-RU" dirty="0">
                <a:latin typeface="Georgia" pitchFamily="18" charset="0"/>
              </a:rPr>
              <a:t/>
            </a:r>
            <a:br>
              <a:rPr lang="ru-RU" dirty="0">
                <a:latin typeface="Georgia" pitchFamily="18" charset="0"/>
              </a:rPr>
            </a:br>
            <a:endParaRPr lang="ru-RU" dirty="0"/>
          </a:p>
        </p:txBody>
      </p:sp>
      <p:pic>
        <p:nvPicPr>
          <p:cNvPr id="5" name="Picture 2" descr="http://pics.livejournal.com/vospit/pic/00040s6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41764"/>
            <a:ext cx="4084385" cy="595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59589" y="785794"/>
            <a:ext cx="3008313" cy="4691063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dirty="0" smtClean="0">
                <a:latin typeface="Georgia" pitchFamily="18" charset="0"/>
              </a:rPr>
              <a:t>«Принесла камень домой и сразу занялась распиливать. Работа не быстрая, а Кате ещё надо по домашности управляться. Глядишь, весь день в работе, и скучать некогда. Только как за станок садиться, всё про </a:t>
            </a:r>
            <a:r>
              <a:rPr lang="ru-RU" sz="2000" dirty="0" err="1" smtClean="0">
                <a:latin typeface="Georgia" pitchFamily="18" charset="0"/>
              </a:rPr>
              <a:t>Данилушку</a:t>
            </a:r>
            <a:r>
              <a:rPr lang="ru-RU" sz="2000" dirty="0" smtClean="0">
                <a:latin typeface="Georgia" pitchFamily="18" charset="0"/>
              </a:rPr>
              <a:t> вспомнит. 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П. Бажов «Горный мастер»</a:t>
            </a:r>
            <a:endParaRPr lang="ru-RU" sz="2800" dirty="0"/>
          </a:p>
        </p:txBody>
      </p:sp>
      <p:pic>
        <p:nvPicPr>
          <p:cNvPr id="5" name="Picture 2" descr="http://pics.livejournal.com/vospit/pic/00041z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553648"/>
            <a:ext cx="3987359" cy="582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 txBox="1">
            <a:spLocks noGrp="1"/>
          </p:cNvSpPr>
          <p:nvPr>
            <p:ph type="body" sz="half" idx="2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«А </a:t>
            </a:r>
            <a:r>
              <a:rPr lang="ru-RU" sz="2000" dirty="0">
                <a:latin typeface="Georgia" pitchFamily="18" charset="0"/>
              </a:rPr>
              <a:t>Катя ходит в каменном лесу и думает, как ей Данилу найти. Походила-походила, да и закричала: "Данило, отзовись</a:t>
            </a:r>
            <a:r>
              <a:rPr lang="ru-RU" sz="2000" dirty="0" smtClean="0">
                <a:latin typeface="Georgia" pitchFamily="18" charset="0"/>
              </a:rPr>
              <a:t>!" 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5013176"/>
            <a:ext cx="34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>
                <a:solidFill>
                  <a:prstClr val="black"/>
                </a:solidFill>
                <a:latin typeface="Constantia" pitchFamily="18" charset="0"/>
              </a:rPr>
              <a:t>Художники</a:t>
            </a:r>
          </a:p>
          <a:p>
            <a:pPr lvl="0"/>
            <a:r>
              <a:rPr lang="ru-RU" sz="2000" b="1" i="1" dirty="0">
                <a:solidFill>
                  <a:prstClr val="black"/>
                </a:solidFill>
                <a:latin typeface="Constantia" pitchFamily="18" charset="0"/>
              </a:rPr>
              <a:t>А. Ковалёв, Г. </a:t>
            </a:r>
            <a:r>
              <a:rPr lang="ru-RU" sz="2000" b="1" i="1" dirty="0" err="1">
                <a:solidFill>
                  <a:prstClr val="black"/>
                </a:solidFill>
                <a:latin typeface="Constantia" pitchFamily="18" charset="0"/>
              </a:rPr>
              <a:t>Буреев</a:t>
            </a:r>
            <a:r>
              <a:rPr lang="ru-RU" sz="2000" b="1" i="1" dirty="0" smtClean="0">
                <a:solidFill>
                  <a:prstClr val="black"/>
                </a:solidFill>
                <a:latin typeface="Constantia" pitchFamily="18" charset="0"/>
              </a:rPr>
              <a:t>.</a:t>
            </a:r>
            <a:endParaRPr lang="ru-RU" sz="2000" b="1" i="1" dirty="0">
              <a:solidFill>
                <a:prstClr val="black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3008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>
                <a:latin typeface="Georgia" pitchFamily="18" charset="0"/>
              </a:rPr>
              <a:t>П. Бажов. </a:t>
            </a:r>
          </a:p>
          <a:p>
            <a:pPr algn="r"/>
            <a:r>
              <a:rPr lang="ru-RU" sz="2000" b="1" i="1" dirty="0">
                <a:latin typeface="Georgia" pitchFamily="18" charset="0"/>
              </a:rPr>
              <a:t>"Горный мастер"</a:t>
            </a:r>
            <a:endParaRPr lang="ru-RU" sz="2000" dirty="0"/>
          </a:p>
        </p:txBody>
      </p:sp>
      <p:pic>
        <p:nvPicPr>
          <p:cNvPr id="5" name="Picture 6" descr="http://novshestvoxx1.narod.ru/Paleh_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1324" y="548680"/>
            <a:ext cx="4278737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1196752"/>
            <a:ext cx="3008313" cy="542290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Georgia" pitchFamily="18" charset="0"/>
              </a:rPr>
              <a:t>До того в лесу темненько было, а тут сразу ровно он ожил. Светло стало. Трава снизу разными огнями загорелась, деревья одно другого краше. В </a:t>
            </a:r>
            <a:r>
              <a:rPr lang="ru-RU" sz="1800" dirty="0" err="1" smtClean="0">
                <a:latin typeface="Georgia" pitchFamily="18" charset="0"/>
              </a:rPr>
              <a:t>прогалы</a:t>
            </a:r>
            <a:r>
              <a:rPr lang="ru-RU" sz="1800" dirty="0" smtClean="0">
                <a:latin typeface="Georgia" pitchFamily="18" charset="0"/>
              </a:rPr>
              <a:t> полянку видно, а на ней цветы каменные, и пчелки золотые, как искорки, над теми цветами. Ну, такая, </a:t>
            </a:r>
            <a:r>
              <a:rPr lang="ru-RU" sz="1800" dirty="0" err="1" smtClean="0">
                <a:latin typeface="Georgia" pitchFamily="18" charset="0"/>
              </a:rPr>
              <a:t>слышь-ко</a:t>
            </a:r>
            <a:r>
              <a:rPr lang="ru-RU" sz="1800" dirty="0" smtClean="0">
                <a:latin typeface="Georgia" pitchFamily="18" charset="0"/>
              </a:rPr>
              <a:t>, красота, что век бы не нагляделся. И видит Катя: бежит по этому лесу Данило. Прямо к ней. Катя навстречу кинулась.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377656"/>
            <a:ext cx="9144000" cy="500066"/>
          </a:xfrm>
        </p:spPr>
        <p:txBody>
          <a:bodyPr>
            <a:noAutofit/>
          </a:bodyPr>
          <a:lstStyle/>
          <a:p>
            <a:r>
              <a:rPr lang="ru-RU" sz="2400" dirty="0" smtClean="0"/>
              <a:t>П. Бажов «ГОРНЫЙ МАСТЕР»    Худ.: А. Ковалёв, Г. </a:t>
            </a:r>
            <a:r>
              <a:rPr lang="ru-RU" sz="2400" dirty="0" err="1" smtClean="0"/>
              <a:t>Бурее</a:t>
            </a:r>
            <a:r>
              <a:rPr lang="ru-RU" dirty="0" err="1"/>
              <a:t>в</a:t>
            </a:r>
            <a:endParaRPr lang="ru-RU" sz="2400" dirty="0"/>
          </a:p>
        </p:txBody>
      </p:sp>
      <p:pic>
        <p:nvPicPr>
          <p:cNvPr id="6" name="Picture 2" descr="http://pics.livejournal.com/vospit/pic/00042xzq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r="1181"/>
          <a:stretch>
            <a:fillRect/>
          </a:stretch>
        </p:blipFill>
        <p:spPr bwMode="auto">
          <a:xfrm>
            <a:off x="1187624" y="94629"/>
            <a:ext cx="6516216" cy="426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5517232"/>
            <a:ext cx="8100392" cy="114298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Georgia" pitchFamily="18" charset="0"/>
              </a:rPr>
              <a:t>«Мало я вам сказывала, что Данило живой. А вы что? Женихов мне подсовывали да с пути сбивали!»</a:t>
            </a:r>
            <a:endParaRPr lang="ru-RU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сказы бажова в иллюстрациях художников палеха с цитатами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1015" b="11015"/>
          <a:stretch>
            <a:fillRect/>
          </a:stretch>
        </p:blipFill>
        <p:spPr bwMode="auto">
          <a:xfrm>
            <a:off x="1293943" y="634964"/>
            <a:ext cx="7240458" cy="423419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Похожее изображение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1015" b="11015"/>
          <a:stretch>
            <a:fillRect/>
          </a:stretch>
        </p:blipFill>
        <p:spPr bwMode="auto">
          <a:xfrm>
            <a:off x="1979712" y="620688"/>
            <a:ext cx="6591985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3008313" cy="64930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КРОССВОРД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450" y="887615"/>
            <a:ext cx="3790950" cy="453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9" y="875676"/>
            <a:ext cx="2952328" cy="5793684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По горизонтали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dirty="0" smtClean="0"/>
              <a:t>2. Место где добывали руду</a:t>
            </a:r>
            <a:br>
              <a:rPr lang="ru-RU" sz="1600" dirty="0" smtClean="0"/>
            </a:br>
            <a:r>
              <a:rPr lang="ru-RU" sz="1600" dirty="0" smtClean="0"/>
              <a:t>4. Река, где были покосы</a:t>
            </a:r>
            <a:br>
              <a:rPr lang="ru-RU" sz="1600" dirty="0" smtClean="0"/>
            </a:br>
            <a:r>
              <a:rPr lang="ru-RU" sz="1600" dirty="0" smtClean="0"/>
              <a:t>5. Имя невесты Степана</a:t>
            </a:r>
            <a:br>
              <a:rPr lang="ru-RU" sz="1600" dirty="0" smtClean="0"/>
            </a:br>
            <a:r>
              <a:rPr lang="ru-RU" sz="1600" dirty="0" smtClean="0"/>
              <a:t>7. Что чаще добывали в горе</a:t>
            </a:r>
            <a:br>
              <a:rPr lang="ru-RU" sz="1600" dirty="0" smtClean="0"/>
            </a:br>
            <a:r>
              <a:rPr lang="ru-RU" sz="1600" dirty="0" smtClean="0"/>
              <a:t>9. Войско </a:t>
            </a:r>
            <a:r>
              <a:rPr lang="ru-RU" sz="1600" dirty="0" err="1" smtClean="0"/>
              <a:t>Малахитницы</a:t>
            </a:r>
            <a:endParaRPr lang="ru-RU" sz="1600" dirty="0" smtClean="0"/>
          </a:p>
          <a:p>
            <a:r>
              <a:rPr lang="ru-RU" sz="1600" b="1" i="1" dirty="0" smtClean="0"/>
              <a:t>По </a:t>
            </a:r>
            <a:r>
              <a:rPr lang="ru-RU" sz="1600" b="1" i="1" dirty="0" smtClean="0"/>
              <a:t>вертикали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1. Что Медной горы Хозяйка подарила невесте Степана </a:t>
            </a:r>
            <a:br>
              <a:rPr lang="ru-RU" sz="1600" dirty="0" smtClean="0"/>
            </a:br>
            <a:r>
              <a:rPr lang="ru-RU" sz="1600" dirty="0" smtClean="0"/>
              <a:t>3. Как называли в природе Медной горы Хозяйку </a:t>
            </a:r>
            <a:br>
              <a:rPr lang="ru-RU" sz="1600" dirty="0" smtClean="0"/>
            </a:br>
            <a:r>
              <a:rPr lang="ru-RU" sz="1600" dirty="0" smtClean="0"/>
              <a:t>4. Как называются произведения П.П. Бажова </a:t>
            </a:r>
            <a:br>
              <a:rPr lang="ru-RU" sz="1600" dirty="0" smtClean="0"/>
            </a:br>
            <a:r>
              <a:rPr lang="ru-RU" sz="1600" dirty="0" smtClean="0"/>
              <a:t>6. Имя героя мастера, который встретил Медной горы хозяйку </a:t>
            </a:r>
            <a:br>
              <a:rPr lang="ru-RU" sz="1600" dirty="0" smtClean="0"/>
            </a:br>
            <a:r>
              <a:rPr lang="ru-RU" sz="1600" dirty="0" smtClean="0"/>
              <a:t>8. Сколько испытаний приготовила Хозяйка </a:t>
            </a:r>
            <a:r>
              <a:rPr lang="ru-RU" sz="1600" dirty="0"/>
              <a:t>Медной горы для Степана</a:t>
            </a:r>
            <a:endParaRPr lang="ru-RU" sz="16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</TotalTime>
  <Words>286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Century Gothic</vt:lpstr>
      <vt:lpstr>Constantia</vt:lpstr>
      <vt:lpstr>Franklin Gothic Medium Cond</vt:lpstr>
      <vt:lpstr>Georgia</vt:lpstr>
      <vt:lpstr>Wingdings 3</vt:lpstr>
      <vt:lpstr>Легкий дым</vt:lpstr>
      <vt:lpstr>Презентация PowerPoint</vt:lpstr>
      <vt:lpstr>П. Бажов.  «Серебряное копытце" </vt:lpstr>
      <vt:lpstr>П. Бажов. "Горный мастер". </vt:lpstr>
      <vt:lpstr>П. Бажов «Горный мастер»</vt:lpstr>
      <vt:lpstr>П. Бажов.  "Горный мастер"</vt:lpstr>
      <vt:lpstr>П. Бажов «ГОРНЫЙ МАСТЕР»    Худ.: А. Ковалёв, Г. Буреев</vt:lpstr>
      <vt:lpstr>Презентация PowerPoint</vt:lpstr>
      <vt:lpstr>Презентация PowerPoint</vt:lpstr>
      <vt:lpstr>КРОССВОРД</vt:lpstr>
      <vt:lpstr>ОТВЕТЫ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«Сказы П. Бажова в иллюстрациях художников Палеха»</dc:title>
  <dc:creator>777</dc:creator>
  <cp:lastModifiedBy>-</cp:lastModifiedBy>
  <cp:revision>8</cp:revision>
  <dcterms:created xsi:type="dcterms:W3CDTF">2017-03-08T12:42:07Z</dcterms:created>
  <dcterms:modified xsi:type="dcterms:W3CDTF">2020-03-23T14:27:33Z</dcterms:modified>
</cp:coreProperties>
</file>